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lfa Slab One" panose="020B0604020202020204" charset="0"/>
      <p:regular r:id="rId25"/>
    </p:embeddedFont>
    <p:embeddedFont>
      <p:font typeface="Calibri" panose="020F0502020204030204" pitchFamily="34" charset="0"/>
      <p:regular r:id="rId26"/>
      <p:bold r:id="rId27"/>
      <p:italic r:id="rId28"/>
      <p:boldItalic r:id="rId29"/>
    </p:embeddedFont>
    <p:embeddedFont>
      <p:font typeface="DM Sans Bold" panose="020B0604020202020204" charset="0"/>
      <p:regular r:id="rId30"/>
    </p:embeddedFont>
    <p:embeddedFont>
      <p:font typeface="Kollektif" panose="020B0604020202020204" charset="0"/>
      <p:regular r:id="rId31"/>
    </p:embeddedFont>
    <p:embeddedFont>
      <p:font typeface="Open Sauce" panose="020B0604020202020204" charset="0"/>
      <p:regular r:id="rId32"/>
    </p:embeddedFont>
    <p:embeddedFont>
      <p:font typeface="Open Sauce Semi-Bold" panose="020B0604020202020204" charset="0"/>
      <p:regular r:id="rId33"/>
    </p:embeddedFont>
    <p:embeddedFont>
      <p:font typeface="Poppins" panose="00000500000000000000" pitchFamily="2" charset="0"/>
      <p:regular r:id="rId34"/>
      <p:bold r:id="rId35"/>
      <p:italic r:id="rId36"/>
      <p:boldItalic r:id="rId37"/>
    </p:embeddedFont>
    <p:embeddedFont>
      <p:font typeface="Poppins Bold" panose="00000800000000000000" charset="0"/>
      <p:regular r:id="rId38"/>
    </p:embeddedFont>
    <p:embeddedFont>
      <p:font typeface="Times New Roman" panose="02020603050405020304" pitchFamily="18" charset="0"/>
      <p:regular r:id="rId39"/>
    </p:embeddedFont>
    <p:embeddedFont>
      <p:font typeface="Times New Roman Bold" panose="02020803070505020304" pitchFamily="18" charset="0"/>
      <p:regular r:id="rId40"/>
      <p:bold r:id="rId41"/>
    </p:embeddedFont>
    <p:embeddedFont>
      <p:font typeface="Times New Roman Bold Italics" panose="020B0604020202020204" charset="0"/>
      <p:regular r:id="rId42"/>
    </p:embeddedFont>
    <p:embeddedFont>
      <p:font typeface="Times New Roman Semi-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0858" autoAdjust="0"/>
  </p:normalViewPr>
  <p:slideViewPr>
    <p:cSldViewPr>
      <p:cViewPr varScale="1">
        <p:scale>
          <a:sx n="54" d="100"/>
          <a:sy n="54" d="100"/>
        </p:scale>
        <p:origin x="173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 my seminar presentation is on the Article: Forecasting for COVID-19 has failed by these people (Ioannidis, John P.A, Cripps, Sally, Tanner, Martin 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You can quickly take a look at the road map here, starting with I will be giving a short overview and then we will move forward with the key topic like the models used, why they failed etc. and concluding with a Q&amp;A session.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r>
              <a:rPr lang="en-US" dirty="0"/>
              <a:t>First, this article is very interesting, it has a reply article written by the authors of the paper this article is being examined or criticized. </a:t>
            </a:r>
          </a:p>
          <a:p>
            <a:endParaRPr lang="en-US" dirty="0"/>
          </a:p>
          <a:p>
            <a:r>
              <a:rPr lang="en-US" dirty="0"/>
              <a:t>TBH reading this was like looking the comment section of a very controversial Instagram reel but more sophisticated and civil. </a:t>
            </a:r>
          </a:p>
          <a:p>
            <a:endParaRPr lang="en-US" dirty="0"/>
          </a:p>
          <a:p>
            <a:r>
              <a:rPr lang="en-US" dirty="0"/>
              <a:t>This article stands apart from the usual narrative of highlighting victories and positive outcomes. </a:t>
            </a:r>
          </a:p>
          <a:p>
            <a:endParaRPr lang="en-US" dirty="0"/>
          </a:p>
          <a:p>
            <a:r>
              <a:rPr lang="en-US" dirty="0"/>
              <a:t>Instead, it focuses on a significant blunder, the forecasting inaccuracies of covid 19 pandemic </a:t>
            </a:r>
          </a:p>
          <a:p>
            <a:endParaRPr lang="en-US" dirty="0"/>
          </a:p>
          <a:p>
            <a:r>
              <a:rPr lang="en-US" dirty="0"/>
              <a:t>COVID 19 pandemic that made us sit at home for almost 2 years, hit us all unexpectedly and caused a need of immediate policy decisions. </a:t>
            </a:r>
          </a:p>
          <a:p>
            <a:endParaRPr lang="en-US" dirty="0"/>
          </a:p>
          <a:p>
            <a:r>
              <a:rPr lang="en-US" dirty="0"/>
              <a:t>policymakers found themselves relying on outdated and questionable data </a:t>
            </a:r>
          </a:p>
          <a:p>
            <a:endParaRPr lang="en-US" dirty="0"/>
          </a:p>
          <a:p>
            <a:r>
              <a:rPr lang="en-US" dirty="0"/>
              <a:t>and the chaotic nature of the event led to oversight, missing crucial variables in the decision-making process.</a:t>
            </a:r>
          </a:p>
          <a:p>
            <a:endParaRPr dirty="0"/>
          </a:p>
          <a:p>
            <a:r>
              <a:rPr lang="en-US" dirty="0"/>
              <a:t>This article stands apart from the usual narrative of highlighting victories and positive outcomes. Instead, it focuses on a significant blunder, dissecting a major mistake rather than celebrating success. </a:t>
            </a:r>
          </a:p>
          <a:p>
            <a:endParaRPr lang="en-US" dirty="0"/>
          </a:p>
          <a:p>
            <a:r>
              <a:rPr lang="en-US" dirty="0"/>
              <a:t>As we all know the COVID 19 pandemic that made us sit at home for almost 2 years, </a:t>
            </a:r>
          </a:p>
          <a:p>
            <a:endParaRPr lang="en-US" dirty="0"/>
          </a:p>
          <a:p>
            <a:r>
              <a:rPr lang="en-US" dirty="0"/>
              <a:t>this unfortunate event certainly hit us all unexpectedly and caused a need of immediate policy decisions. </a:t>
            </a:r>
          </a:p>
          <a:p>
            <a:endParaRPr lang="en-US" dirty="0"/>
          </a:p>
          <a:p>
            <a:r>
              <a:rPr lang="en-US" dirty="0"/>
              <a:t>policymakers found themselves relying on outdated and questionable data and in the chaotic nature of the event led to oversight, missing crucial variables in the decision-making process.</a:t>
            </a:r>
          </a:p>
          <a:p>
            <a:endParaRPr lang="en-US" dirty="0"/>
          </a:p>
          <a:p>
            <a:r>
              <a:rPr lang="en-US" dirty="0"/>
              <a:t>In essence, the urgency of the situation, coupled with the lack of real-time, accurate information, contributed to the dependence on less-than-ideal data for critical policy choices.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dirty="0"/>
          </a:p>
          <a:p>
            <a:r>
              <a:rPr lang="en-US" dirty="0"/>
              <a:t>## Limited Dataset</a:t>
            </a:r>
          </a:p>
          <a:p>
            <a:endParaRPr lang="en-US" dirty="0"/>
          </a:p>
          <a:p>
            <a:r>
              <a:rPr lang="en-US" dirty="0"/>
              <a:t>Cirillo and </a:t>
            </a:r>
            <a:r>
              <a:rPr lang="en-US" dirty="0" err="1"/>
              <a:t>Taleb's</a:t>
            </a:r>
            <a:r>
              <a:rPr lang="en-US" dirty="0"/>
              <a:t> study focused on a dataset consisting of 72 major epidemics. </a:t>
            </a:r>
          </a:p>
          <a:p>
            <a:r>
              <a:rPr lang="en-US" dirty="0"/>
              <a:t>based on this they concluded that major epidemics exhibit a flat tail pattern. </a:t>
            </a:r>
          </a:p>
          <a:p>
            <a:endParaRPr lang="en-US" dirty="0"/>
          </a:p>
          <a:p>
            <a:r>
              <a:rPr lang="en-US" dirty="0"/>
              <a:t>the fat-tail pattern signals a greater risk of exceptionally serious outcomes compared to what a more typical, bell-shaped distribution might imply.</a:t>
            </a:r>
          </a:p>
          <a:p>
            <a:endParaRPr lang="en-US" dirty="0"/>
          </a:p>
          <a:p>
            <a:r>
              <a:rPr lang="en-US" dirty="0"/>
              <a:t>By selecting just the 72 major epidemics, they unintentionally introduced a selection bias...</a:t>
            </a:r>
          </a:p>
          <a:p>
            <a:endParaRPr lang="en-US" dirty="0"/>
          </a:p>
          <a:p>
            <a:r>
              <a:rPr lang="en-US" dirty="0"/>
              <a:t>moreover, The dataset's lack of representativeness raises concerns about its applicability to the entire population of epidemics. </a:t>
            </a:r>
          </a:p>
          <a:p>
            <a:endParaRPr lang="en-US" dirty="0"/>
          </a:p>
          <a:p>
            <a:r>
              <a:rPr lang="en-US" dirty="0"/>
              <a:t>Excluding less noticeable outbreaks could result in skewed or inaccurate conclusions, limiting the study's broader relevance.</a:t>
            </a:r>
          </a:p>
          <a:p>
            <a:endParaRPr lang="en-US" dirty="0"/>
          </a:p>
          <a:p>
            <a:endParaRPr lang="en-US" dirty="0"/>
          </a:p>
          <a:p>
            <a:r>
              <a:rPr lang="en-US" dirty="0"/>
              <a:t>(a fat-tail pattern suggests that there is a significant probability of experiencing highly severe or impactful events, such as a large number of infections, deaths, or other adverse consequences.)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specific models selected from the many models published. </a:t>
            </a:r>
          </a:p>
          <a:p>
            <a:endParaRPr lang="en-US"/>
          </a:p>
          <a:p>
            <a:r>
              <a:rPr lang="en-US"/>
              <a:t>the SEIR is a basic model used commonly in epidemiology. </a:t>
            </a:r>
          </a:p>
          <a:p>
            <a:r>
              <a:rPr lang="en-US"/>
              <a:t> Susceptible (S): Individuals in this compartment are not infected and can contract the disease if exposed to the infectious agent.</a:t>
            </a:r>
          </a:p>
          <a:p>
            <a:endParaRPr lang="en-US"/>
          </a:p>
          <a:p>
            <a:r>
              <a:rPr lang="en-US"/>
              <a:t>Exposed (E): Individuals in this compartment have been exposed to the infectious agent but are not yet infectious themselves. This represents the incubation period of the disease.</a:t>
            </a:r>
          </a:p>
          <a:p>
            <a:endParaRPr lang="en-US"/>
          </a:p>
          <a:p>
            <a:r>
              <a:rPr lang="en-US"/>
              <a:t>Infectious (I): Individuals in this compartment are infected and can transmit the disease to others.</a:t>
            </a:r>
          </a:p>
          <a:p>
            <a:endParaRPr lang="en-US"/>
          </a:p>
          <a:p>
            <a:r>
              <a:rPr lang="en-US"/>
              <a:t>Removed (R): Individuals in this compartment are removed from the transmission process, either because they have recovered from the infection and gained immunity or because they have succumbed to the disease.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Co-variate driven SEIR combined with spline model integrates the classic SEIR model with extra factors (covariates) like interventions, environmental conditions, etc. </a:t>
            </a:r>
          </a:p>
          <a:p>
            <a:r>
              <a:rPr lang="en-US"/>
              <a:t>The spline which is mathematical curve that is flexible and can bend to fit the data allowing the model to be more flexible, accommodating variations in the data that might not follow a straightforward pattern. </a:t>
            </a:r>
          </a:p>
          <a:p>
            <a:endParaRPr lang="en-US"/>
          </a:p>
          <a:p>
            <a:r>
              <a:rPr lang="en-US"/>
              <a:t>So essentially the model tries to simulate how a disease spreads through a population, considering not only the basic SEIR components but also accounting for external factors through covariates and using a spline to capture more intricate relationships in the data.</a:t>
            </a:r>
          </a:p>
          <a:p>
            <a:endParaRPr lang="en-US"/>
          </a:p>
          <a:p>
            <a:r>
              <a:rPr lang="en-US"/>
              <a:t>Statistical Dynamical Growth Model for COVID-19 is a statistical approach designed to provide insights into the changing patterns of COVID-19 cases and deaths. The model incorporates dynamic elements to account for the evolving nature of the pandemic. Statistical methods such as maximum likelihood estimation or Bayesian methods are used to estimate the model parameters based on historical data. </a:t>
            </a:r>
          </a:p>
          <a:p>
            <a:endParaRPr lang="en-US"/>
          </a:p>
          <a:p>
            <a:r>
              <a:rPr lang="en-US"/>
              <a:t>Bayesian multilevel negative binomial regression model combines the Bayesian approach which involves updating probabilities based on new evidence and Multilevel Modeling which acknowledges that data points may be grouped or nested within higher-level units. </a:t>
            </a:r>
          </a:p>
          <a:p>
            <a:r>
              <a:rPr lang="en-US"/>
              <a:t>Bayesian methods can perform well with small sample sizes. When data is limited, the inclusion of prior information can be particularly beneficial for making informed inferences.</a:t>
            </a:r>
          </a:p>
          <a:p>
            <a:r>
              <a:rPr lang="en-US"/>
              <a:t>That is, they can account for variability at different levels. </a:t>
            </a:r>
          </a:p>
          <a:p>
            <a:r>
              <a:rPr lang="en-US"/>
              <a:t>Moreover, Bayesian methods provide a natural way to quantify uncertainty.</a:t>
            </a:r>
          </a:p>
          <a:p>
            <a:endParaRPr lang="en-US"/>
          </a:p>
          <a:p>
            <a:r>
              <a:rPr lang="en-US"/>
              <a:t>Combining SEIR (Susceptible-Exposed-Infectious-Removed) models with machine learning techniques involves integrating the traditional epidemiological SEIR model with advanced machine learning algorithms. </a:t>
            </a:r>
          </a:p>
          <a:p>
            <a:r>
              <a:rPr lang="en-US"/>
              <a:t>Machine learning allows the incorporation of diverse data sources, including demographic information, mobility patterns, climate data, and other relevant features.</a:t>
            </a:r>
          </a:p>
          <a:p>
            <a:r>
              <a:rPr lang="en-US"/>
              <a:t>The combined model provides a more comprehensive understanding of the disease's spread by leveraging both epidemiological principles and data-driven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 Data Input: Inaccurate or incomplete information used for analysis.</a:t>
            </a:r>
          </a:p>
          <a:p>
            <a:endParaRPr lang="en-US"/>
          </a:p>
          <a:p>
            <a:r>
              <a:rPr lang="en-US"/>
              <a:t>Wrong Modeling Assumptions: Incorrect foundational beliefs or premises in the models.</a:t>
            </a:r>
          </a:p>
          <a:p>
            <a:endParaRPr lang="en-US"/>
          </a:p>
          <a:p>
            <a:r>
              <a:rPr lang="en-US"/>
              <a:t>High Sensitivity of Estimates: Small changes leading to significant deviations in predictions.</a:t>
            </a:r>
          </a:p>
          <a:p>
            <a:endParaRPr lang="en-US"/>
          </a:p>
          <a:p>
            <a:r>
              <a:rPr lang="en-US"/>
              <a:t>Lack of Epidemiological Features: Not considering disease patterns and characteristics in the modeling.</a:t>
            </a:r>
          </a:p>
          <a:p>
            <a:endParaRPr lang="en-US"/>
          </a:p>
          <a:p>
            <a:r>
              <a:rPr lang="en-US"/>
              <a:t>Poor Past Evidence on Interventions: Insufficient or unreliable historical data on the effectiveness of interventions.</a:t>
            </a:r>
          </a:p>
          <a:p>
            <a:endParaRPr lang="en-US"/>
          </a:p>
          <a:p>
            <a:r>
              <a:rPr lang="en-US"/>
              <a:t>Selective Reporting: Emphasizing extreme outcomes for attention or impact.</a:t>
            </a:r>
          </a:p>
          <a:p>
            <a:endParaRPr lang="en-US"/>
          </a:p>
          <a:p>
            <a:r>
              <a:rPr lang="en-US"/>
              <a:t>Lack of Transparency: Insufficient openness about methods, data, or code used in models.</a:t>
            </a:r>
          </a:p>
          <a:p>
            <a:endParaRPr lang="en-US"/>
          </a:p>
          <a:p>
            <a:r>
              <a:rPr lang="en-US"/>
              <a:t>Errors and Determinacy Issues: Mistakes in the models and challenges in achieving consistent results.</a:t>
            </a:r>
          </a:p>
          <a:p>
            <a:endParaRPr lang="en-US"/>
          </a:p>
          <a:p>
            <a:r>
              <a:rPr lang="en-US"/>
              <a:t>Single-Dimensional Focus: Concentrating on only one aspect of the issue, neglecting broader factors.</a:t>
            </a:r>
          </a:p>
          <a:p>
            <a:endParaRPr lang="en-US"/>
          </a:p>
          <a:p>
            <a:r>
              <a:rPr lang="en-US"/>
              <a:t>Lack of Expertise: Insufficient knowledge or experience in crucial disciplines.</a:t>
            </a:r>
          </a:p>
          <a:p>
            <a:endParaRPr lang="en-US"/>
          </a:p>
          <a:p>
            <a:r>
              <a:rPr lang="en-US"/>
              <a:t>Groupthink and Bandwagon Effects: Conforming to popular opinions or trends, even if they may be flawed.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 Data Input: Inaccurate or incomplete information used for analysis.</a:t>
            </a:r>
          </a:p>
          <a:p>
            <a:endParaRPr lang="en-US"/>
          </a:p>
          <a:p>
            <a:r>
              <a:rPr lang="en-US"/>
              <a:t>Wrong Modeling Assumptions: Incorrect foundational beliefs or premises in the models.</a:t>
            </a:r>
          </a:p>
          <a:p>
            <a:endParaRPr lang="en-US"/>
          </a:p>
          <a:p>
            <a:r>
              <a:rPr lang="en-US"/>
              <a:t>High Sensitivity of Estimates: Small changes leading to significant deviations in predictions.</a:t>
            </a:r>
          </a:p>
          <a:p>
            <a:endParaRPr lang="en-US"/>
          </a:p>
          <a:p>
            <a:r>
              <a:rPr lang="en-US"/>
              <a:t>Lack of Epidemiological Features: Not considering disease patterns and characteristics in the modeling.</a:t>
            </a:r>
          </a:p>
          <a:p>
            <a:endParaRPr lang="en-US"/>
          </a:p>
          <a:p>
            <a:r>
              <a:rPr lang="en-US"/>
              <a:t>Poor Past Evidence on Interventions: Insufficient or unreliable historical data on the effectiveness of interventions.</a:t>
            </a:r>
          </a:p>
          <a:p>
            <a:endParaRPr lang="en-US"/>
          </a:p>
          <a:p>
            <a:r>
              <a:rPr lang="en-US"/>
              <a:t>Selective Reporting: Emphasizing extreme outcomes for attention or impact.</a:t>
            </a:r>
          </a:p>
          <a:p>
            <a:endParaRPr lang="en-US"/>
          </a:p>
          <a:p>
            <a:r>
              <a:rPr lang="en-US"/>
              <a:t>Lack of Transparency: Insufficient openness about methods, data, or code used in models.</a:t>
            </a:r>
          </a:p>
          <a:p>
            <a:endParaRPr lang="en-US"/>
          </a:p>
          <a:p>
            <a:r>
              <a:rPr lang="en-US"/>
              <a:t>Errors and Determinacy Issues: Mistakes in the models and challenges in achieving consistent results.</a:t>
            </a:r>
          </a:p>
          <a:p>
            <a:endParaRPr lang="en-US"/>
          </a:p>
          <a:p>
            <a:r>
              <a:rPr lang="en-US"/>
              <a:t>Single-Dimensional Focus: Concentrating on only one aspect of the issue, neglecting broader factors.</a:t>
            </a:r>
          </a:p>
          <a:p>
            <a:endParaRPr lang="en-US"/>
          </a:p>
          <a:p>
            <a:r>
              <a:rPr lang="en-US"/>
              <a:t>Lack of Expertise: Insufficient knowledge or experience in crucial disciplines.</a:t>
            </a:r>
          </a:p>
          <a:p>
            <a:endParaRPr lang="en-US"/>
          </a:p>
          <a:p>
            <a:r>
              <a:rPr lang="en-US"/>
              <a:t>Groupthink and Bandwagon Effects: Conforming to popular opinions or trends, even if they may be flawed.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13022" y="-6344329"/>
            <a:ext cx="25704255" cy="16911659"/>
            <a:chOff x="0" y="0"/>
            <a:chExt cx="34272340" cy="22548878"/>
          </a:xfrm>
        </p:grpSpPr>
        <p:sp>
          <p:nvSpPr>
            <p:cNvPr id="3" name="Freeform 3"/>
            <p:cNvSpPr/>
            <p:nvPr/>
          </p:nvSpPr>
          <p:spPr>
            <a:xfrm>
              <a:off x="16476030" y="8085332"/>
              <a:ext cx="17796310" cy="14463546"/>
            </a:xfrm>
            <a:custGeom>
              <a:avLst/>
              <a:gdLst/>
              <a:ahLst/>
              <a:cxnLst/>
              <a:rect l="l" t="t" r="r" b="b"/>
              <a:pathLst>
                <a:path w="17796310" h="14463546">
                  <a:moveTo>
                    <a:pt x="0" y="0"/>
                  </a:moveTo>
                  <a:lnTo>
                    <a:pt x="17796310" y="0"/>
                  </a:lnTo>
                  <a:lnTo>
                    <a:pt x="17796310" y="14463546"/>
                  </a:lnTo>
                  <a:lnTo>
                    <a:pt x="0" y="14463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0" y="0"/>
              <a:ext cx="17796310" cy="14463546"/>
            </a:xfrm>
            <a:custGeom>
              <a:avLst/>
              <a:gdLst/>
              <a:ahLst/>
              <a:cxnLst/>
              <a:rect l="l" t="t" r="r" b="b"/>
              <a:pathLst>
                <a:path w="17796310" h="14463546">
                  <a:moveTo>
                    <a:pt x="0" y="14463546"/>
                  </a:moveTo>
                  <a:lnTo>
                    <a:pt x="17796310" y="14463546"/>
                  </a:lnTo>
                  <a:lnTo>
                    <a:pt x="17796310" y="0"/>
                  </a:lnTo>
                  <a:lnTo>
                    <a:pt x="0" y="0"/>
                  </a:lnTo>
                  <a:lnTo>
                    <a:pt x="0" y="1446354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5" name="Freeform 5"/>
          <p:cNvSpPr/>
          <p:nvPr/>
        </p:nvSpPr>
        <p:spPr>
          <a:xfrm>
            <a:off x="1063513" y="3592722"/>
            <a:ext cx="1091144" cy="910609"/>
          </a:xfrm>
          <a:custGeom>
            <a:avLst/>
            <a:gdLst/>
            <a:ahLst/>
            <a:cxnLst/>
            <a:rect l="l" t="t" r="r" b="b"/>
            <a:pathLst>
              <a:path w="1091144" h="910609">
                <a:moveTo>
                  <a:pt x="0" y="0"/>
                </a:moveTo>
                <a:lnTo>
                  <a:pt x="1091143" y="0"/>
                </a:lnTo>
                <a:lnTo>
                  <a:pt x="1091143" y="910609"/>
                </a:lnTo>
                <a:lnTo>
                  <a:pt x="0" y="9106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14890071" y="8840540"/>
            <a:ext cx="3397929" cy="417760"/>
            <a:chOff x="0" y="0"/>
            <a:chExt cx="1239574" cy="152400"/>
          </a:xfrm>
        </p:grpSpPr>
        <p:sp>
          <p:nvSpPr>
            <p:cNvPr id="7" name="Freeform 7"/>
            <p:cNvSpPr/>
            <p:nvPr/>
          </p:nvSpPr>
          <p:spPr>
            <a:xfrm>
              <a:off x="0" y="0"/>
              <a:ext cx="1239574" cy="152400"/>
            </a:xfrm>
            <a:custGeom>
              <a:avLst/>
              <a:gdLst/>
              <a:ahLst/>
              <a:cxnLst/>
              <a:rect l="l" t="t" r="r" b="b"/>
              <a:pathLst>
                <a:path w="1239574" h="152400">
                  <a:moveTo>
                    <a:pt x="0" y="0"/>
                  </a:moveTo>
                  <a:lnTo>
                    <a:pt x="1239574" y="0"/>
                  </a:lnTo>
                  <a:lnTo>
                    <a:pt x="1239574" y="152400"/>
                  </a:lnTo>
                  <a:lnTo>
                    <a:pt x="0" y="152400"/>
                  </a:lnTo>
                  <a:close/>
                </a:path>
              </a:pathLst>
            </a:custGeom>
            <a:solidFill>
              <a:srgbClr val="0795FF"/>
            </a:solidFill>
          </p:spPr>
          <p:txBody>
            <a:bodyPr/>
            <a:lstStyle/>
            <a:p>
              <a:endParaRPr lang="en-US"/>
            </a:p>
          </p:txBody>
        </p:sp>
      </p:grpSp>
      <p:sp>
        <p:nvSpPr>
          <p:cNvPr id="8" name="TextBox 8"/>
          <p:cNvSpPr txBox="1"/>
          <p:nvPr/>
        </p:nvSpPr>
        <p:spPr>
          <a:xfrm>
            <a:off x="1028700" y="4781562"/>
            <a:ext cx="16912318" cy="1095370"/>
          </a:xfrm>
          <a:prstGeom prst="rect">
            <a:avLst/>
          </a:prstGeom>
        </p:spPr>
        <p:txBody>
          <a:bodyPr lIns="0" tIns="0" rIns="0" bIns="0" rtlCol="0" anchor="t">
            <a:spAutoFit/>
          </a:bodyPr>
          <a:lstStyle/>
          <a:p>
            <a:pPr>
              <a:lnSpc>
                <a:spcPts val="8400"/>
              </a:lnSpc>
            </a:pPr>
            <a:r>
              <a:rPr lang="en-US" sz="6000">
                <a:solidFill>
                  <a:srgbClr val="000000"/>
                </a:solidFill>
                <a:latin typeface="Poppins Bold"/>
              </a:rPr>
              <a:t>FORECASTING FOR COVID-19 HAS FAILED</a:t>
            </a:r>
          </a:p>
        </p:txBody>
      </p:sp>
      <p:sp>
        <p:nvSpPr>
          <p:cNvPr id="9" name="TextBox 9"/>
          <p:cNvSpPr txBox="1"/>
          <p:nvPr/>
        </p:nvSpPr>
        <p:spPr>
          <a:xfrm>
            <a:off x="1028700" y="6065356"/>
            <a:ext cx="7779780" cy="809199"/>
          </a:xfrm>
          <a:prstGeom prst="rect">
            <a:avLst/>
          </a:prstGeom>
        </p:spPr>
        <p:txBody>
          <a:bodyPr lIns="0" tIns="0" rIns="0" bIns="0" rtlCol="0" anchor="t">
            <a:spAutoFit/>
          </a:bodyPr>
          <a:lstStyle/>
          <a:p>
            <a:pPr>
              <a:lnSpc>
                <a:spcPts val="3173"/>
              </a:lnSpc>
            </a:pPr>
            <a:r>
              <a:rPr lang="en-US" sz="2266">
                <a:solidFill>
                  <a:srgbClr val="545454"/>
                </a:solidFill>
                <a:latin typeface="Poppins"/>
              </a:rPr>
              <a:t>By Ioannidis, John P.A; Cripps, Sally; Tanner, Martin A.</a:t>
            </a:r>
          </a:p>
          <a:p>
            <a:pPr>
              <a:lnSpc>
                <a:spcPts val="3173"/>
              </a:lnSpc>
            </a:pPr>
            <a:endParaRPr lang="en-US" sz="2266">
              <a:solidFill>
                <a:srgbClr val="545454"/>
              </a:solidFill>
              <a:latin typeface="Poppins"/>
            </a:endParaRPr>
          </a:p>
        </p:txBody>
      </p:sp>
      <p:sp>
        <p:nvSpPr>
          <p:cNvPr id="10" name="TextBox 10"/>
          <p:cNvSpPr txBox="1"/>
          <p:nvPr/>
        </p:nvSpPr>
        <p:spPr>
          <a:xfrm>
            <a:off x="1063513" y="8890000"/>
            <a:ext cx="8873099" cy="368300"/>
          </a:xfrm>
          <a:prstGeom prst="rect">
            <a:avLst/>
          </a:prstGeom>
        </p:spPr>
        <p:txBody>
          <a:bodyPr lIns="0" tIns="0" rIns="0" bIns="0" rtlCol="0" anchor="t">
            <a:spAutoFit/>
          </a:bodyPr>
          <a:lstStyle/>
          <a:p>
            <a:pPr>
              <a:lnSpc>
                <a:spcPts val="2800"/>
              </a:lnSpc>
            </a:pPr>
            <a:r>
              <a:rPr lang="en-US" sz="2000">
                <a:solidFill>
                  <a:srgbClr val="545454"/>
                </a:solidFill>
                <a:latin typeface="Poppins"/>
              </a:rPr>
              <a:t>Presented by: Sethulakshmi Kumbalathuparambil Sajeev </a:t>
            </a:r>
          </a:p>
        </p:txBody>
      </p:sp>
      <p:sp>
        <p:nvSpPr>
          <p:cNvPr id="11" name="TextBox 11"/>
          <p:cNvSpPr txBox="1"/>
          <p:nvPr/>
        </p:nvSpPr>
        <p:spPr>
          <a:xfrm>
            <a:off x="1028700" y="660400"/>
            <a:ext cx="3517692" cy="368300"/>
          </a:xfrm>
          <a:prstGeom prst="rect">
            <a:avLst/>
          </a:prstGeom>
        </p:spPr>
        <p:txBody>
          <a:bodyPr lIns="0" tIns="0" rIns="0" bIns="0" rtlCol="0" anchor="t">
            <a:spAutoFit/>
          </a:bodyPr>
          <a:lstStyle/>
          <a:p>
            <a:pPr>
              <a:lnSpc>
                <a:spcPts val="2800"/>
              </a:lnSpc>
            </a:pPr>
            <a:r>
              <a:rPr lang="en-US" sz="2000">
                <a:solidFill>
                  <a:srgbClr val="545454"/>
                </a:solidFill>
                <a:latin typeface="Poppins"/>
              </a:rPr>
              <a:t>SEMINAR PRESENTATION</a:t>
            </a:r>
          </a:p>
        </p:txBody>
      </p:sp>
      <p:sp>
        <p:nvSpPr>
          <p:cNvPr id="12" name="TextBox 12"/>
          <p:cNvSpPr txBox="1"/>
          <p:nvPr/>
        </p:nvSpPr>
        <p:spPr>
          <a:xfrm>
            <a:off x="15573413" y="660400"/>
            <a:ext cx="1685887" cy="368300"/>
          </a:xfrm>
          <a:prstGeom prst="rect">
            <a:avLst/>
          </a:prstGeom>
        </p:spPr>
        <p:txBody>
          <a:bodyPr lIns="0" tIns="0" rIns="0" bIns="0" rtlCol="0" anchor="t">
            <a:spAutoFit/>
          </a:bodyPr>
          <a:lstStyle/>
          <a:p>
            <a:pPr algn="r">
              <a:lnSpc>
                <a:spcPts val="2800"/>
              </a:lnSpc>
            </a:pPr>
            <a:r>
              <a:rPr lang="en-US" sz="2000">
                <a:solidFill>
                  <a:srgbClr val="545454"/>
                </a:solidFill>
                <a:latin typeface="Poppins"/>
              </a:rPr>
              <a:t>ECON4490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1816692"/>
            <a:chOff x="0" y="0"/>
            <a:chExt cx="5869265" cy="478470"/>
          </a:xfrm>
        </p:grpSpPr>
        <p:sp>
          <p:nvSpPr>
            <p:cNvPr id="4" name="Freeform 4"/>
            <p:cNvSpPr/>
            <p:nvPr/>
          </p:nvSpPr>
          <p:spPr>
            <a:xfrm>
              <a:off x="0" y="0"/>
              <a:ext cx="5869265" cy="478470"/>
            </a:xfrm>
            <a:custGeom>
              <a:avLst/>
              <a:gdLst/>
              <a:ahLst/>
              <a:cxnLst/>
              <a:rect l="l" t="t" r="r" b="b"/>
              <a:pathLst>
                <a:path w="5869265" h="478470">
                  <a:moveTo>
                    <a:pt x="203200" y="0"/>
                  </a:moveTo>
                  <a:lnTo>
                    <a:pt x="5666065" y="0"/>
                  </a:lnTo>
                  <a:lnTo>
                    <a:pt x="5869265" y="478470"/>
                  </a:lnTo>
                  <a:lnTo>
                    <a:pt x="0" y="47847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5942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469645" y="2510730"/>
            <a:ext cx="10089023" cy="6684667"/>
          </a:xfrm>
          <a:custGeom>
            <a:avLst/>
            <a:gdLst/>
            <a:ahLst/>
            <a:cxnLst/>
            <a:rect l="l" t="t" r="r" b="b"/>
            <a:pathLst>
              <a:path w="10089023" h="6684667">
                <a:moveTo>
                  <a:pt x="0" y="0"/>
                </a:moveTo>
                <a:lnTo>
                  <a:pt x="10089024" y="0"/>
                </a:lnTo>
                <a:lnTo>
                  <a:pt x="10089024" y="6684667"/>
                </a:lnTo>
                <a:lnTo>
                  <a:pt x="0" y="6684667"/>
                </a:lnTo>
                <a:lnTo>
                  <a:pt x="0" y="0"/>
                </a:lnTo>
                <a:close/>
              </a:path>
            </a:pathLst>
          </a:custGeom>
          <a:blipFill>
            <a:blip r:embed="rId4"/>
            <a:stretch>
              <a:fillRect/>
            </a:stretch>
          </a:blipFill>
          <a:ln w="19050" cap="sq">
            <a:solidFill>
              <a:srgbClr val="000000"/>
            </a:solidFill>
            <a:prstDash val="solid"/>
            <a:miter/>
          </a:ln>
        </p:spPr>
        <p:txBody>
          <a:bodyPr/>
          <a:lstStyle/>
          <a:p>
            <a:endParaRPr lang="en-US"/>
          </a:p>
        </p:txBody>
      </p:sp>
      <p:sp>
        <p:nvSpPr>
          <p:cNvPr id="10" name="TextBox 10"/>
          <p:cNvSpPr txBox="1"/>
          <p:nvPr/>
        </p:nvSpPr>
        <p:spPr>
          <a:xfrm>
            <a:off x="469645" y="434434"/>
            <a:ext cx="17602248" cy="874319"/>
          </a:xfrm>
          <a:prstGeom prst="rect">
            <a:avLst/>
          </a:prstGeom>
        </p:spPr>
        <p:txBody>
          <a:bodyPr lIns="0" tIns="0" rIns="0" bIns="0" rtlCol="0" anchor="t">
            <a:spAutoFit/>
          </a:bodyPr>
          <a:lstStyle/>
          <a:p>
            <a:pPr>
              <a:lnSpc>
                <a:spcPts val="6444"/>
              </a:lnSpc>
            </a:pPr>
            <a:r>
              <a:rPr lang="en-US" sz="4669" spc="247">
                <a:solidFill>
                  <a:srgbClr val="FFFFFF"/>
                </a:solidFill>
                <a:latin typeface="Times New Roman Bold"/>
              </a:rPr>
              <a:t>Fig. 4: Snapshot from COVID-19 Forecast Hub</a:t>
            </a:r>
          </a:p>
        </p:txBody>
      </p:sp>
      <p:sp>
        <p:nvSpPr>
          <p:cNvPr id="11" name="TextBox 11"/>
          <p:cNvSpPr txBox="1"/>
          <p:nvPr/>
        </p:nvSpPr>
        <p:spPr>
          <a:xfrm>
            <a:off x="10558669" y="4915285"/>
            <a:ext cx="7380114" cy="4343015"/>
          </a:xfrm>
          <a:prstGeom prst="rect">
            <a:avLst/>
          </a:prstGeom>
        </p:spPr>
        <p:txBody>
          <a:bodyPr lIns="0" tIns="0" rIns="0" bIns="0" rtlCol="0" anchor="t">
            <a:spAutoFit/>
          </a:bodyPr>
          <a:lstStyle/>
          <a:p>
            <a:pPr marL="483833" lvl="1" indent="-241916" algn="just">
              <a:lnSpc>
                <a:spcPts val="3137"/>
              </a:lnSpc>
              <a:buFont typeface="Arial"/>
              <a:buChar char="•"/>
            </a:pPr>
            <a:r>
              <a:rPr lang="en-US" sz="2241">
                <a:solidFill>
                  <a:srgbClr val="000000"/>
                </a:solidFill>
                <a:latin typeface="Times New Roman"/>
              </a:rPr>
              <a:t>Provides a snapshot from a forecasting hub that collates information and predictions from multiple models.</a:t>
            </a:r>
          </a:p>
          <a:p>
            <a:pPr algn="just">
              <a:lnSpc>
                <a:spcPts val="3137"/>
              </a:lnSpc>
            </a:pPr>
            <a:endParaRPr lang="en-US" sz="2241">
              <a:solidFill>
                <a:srgbClr val="000000"/>
              </a:solidFill>
              <a:latin typeface="Times New Roman"/>
            </a:endParaRPr>
          </a:p>
          <a:p>
            <a:pPr marL="483833" lvl="1" indent="-241916" algn="just">
              <a:lnSpc>
                <a:spcPts val="3137"/>
              </a:lnSpc>
              <a:buFont typeface="Arial"/>
              <a:buChar char="•"/>
            </a:pPr>
            <a:r>
              <a:rPr lang="en-US" sz="2241">
                <a:solidFill>
                  <a:srgbClr val="000000"/>
                </a:solidFill>
                <a:latin typeface="Times New Roman"/>
              </a:rPr>
              <a:t>Illustrates the significant variation in predictions among eight different models for the number of US deaths during a specific week. </a:t>
            </a:r>
          </a:p>
          <a:p>
            <a:pPr algn="just">
              <a:lnSpc>
                <a:spcPts val="3137"/>
              </a:lnSpc>
            </a:pPr>
            <a:endParaRPr lang="en-US" sz="2241">
              <a:solidFill>
                <a:srgbClr val="000000"/>
              </a:solidFill>
              <a:latin typeface="Times New Roman"/>
            </a:endParaRPr>
          </a:p>
          <a:p>
            <a:pPr marL="483833" lvl="1" indent="-241916" algn="just">
              <a:lnSpc>
                <a:spcPts val="3137"/>
              </a:lnSpc>
              <a:buFont typeface="Arial"/>
              <a:buChar char="•"/>
            </a:pPr>
            <a:r>
              <a:rPr lang="en-US" sz="2241">
                <a:solidFill>
                  <a:srgbClr val="000000"/>
                </a:solidFill>
                <a:latin typeface="Times New Roman"/>
              </a:rPr>
              <a:t>Showing a 4.5-fold difference in predictions and a wide range of 95% confidence intervals (almost a 200-fold difference).</a:t>
            </a:r>
          </a:p>
          <a:p>
            <a:pPr algn="just">
              <a:lnSpc>
                <a:spcPts val="3137"/>
              </a:lnSpc>
            </a:pPr>
            <a:endParaRPr lang="en-US" sz="2241">
              <a:solidFill>
                <a:srgbClr val="000000"/>
              </a:solidFill>
              <a:latin typeface="Times New Roman"/>
            </a:endParaRPr>
          </a:p>
        </p:txBody>
      </p:sp>
      <p:sp>
        <p:nvSpPr>
          <p:cNvPr id="12" name="TextBox 12"/>
          <p:cNvSpPr txBox="1"/>
          <p:nvPr/>
        </p:nvSpPr>
        <p:spPr>
          <a:xfrm>
            <a:off x="469645" y="9341985"/>
            <a:ext cx="4399178" cy="412278"/>
          </a:xfrm>
          <a:prstGeom prst="rect">
            <a:avLst/>
          </a:prstGeom>
        </p:spPr>
        <p:txBody>
          <a:bodyPr lIns="0" tIns="0" rIns="0" bIns="0" rtlCol="0" anchor="t">
            <a:spAutoFit/>
          </a:bodyPr>
          <a:lstStyle/>
          <a:p>
            <a:pPr>
              <a:lnSpc>
                <a:spcPts val="3001"/>
              </a:lnSpc>
            </a:pPr>
            <a:r>
              <a:rPr lang="en-US" sz="2143">
                <a:solidFill>
                  <a:srgbClr val="000000"/>
                </a:solidFill>
                <a:latin typeface="Times New Roman Bold"/>
              </a:rPr>
              <a:t>Source: National Library of Medicine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361988" y="-112803"/>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sp>
        <p:nvSpPr>
          <p:cNvPr id="6" name="TextBox 6"/>
          <p:cNvSpPr txBox="1"/>
          <p:nvPr/>
        </p:nvSpPr>
        <p:spPr>
          <a:xfrm>
            <a:off x="724925" y="484776"/>
            <a:ext cx="17105875" cy="778355"/>
          </a:xfrm>
          <a:prstGeom prst="rect">
            <a:avLst/>
          </a:prstGeom>
        </p:spPr>
        <p:txBody>
          <a:bodyPr wrap="square" lIns="0" tIns="0" rIns="0" bIns="0" rtlCol="0" anchor="t">
            <a:spAutoFit/>
          </a:bodyPr>
          <a:lstStyle/>
          <a:p>
            <a:pPr>
              <a:lnSpc>
                <a:spcPts val="6590"/>
              </a:lnSpc>
            </a:pPr>
            <a:r>
              <a:rPr lang="en-US" sz="4776" spc="253" dirty="0">
                <a:solidFill>
                  <a:srgbClr val="FFFFFF"/>
                </a:solidFill>
                <a:latin typeface="Times New Roman Bold"/>
              </a:rPr>
              <a:t>Despite sophisticated modeling, predictions went wrong.....</a:t>
            </a:r>
          </a:p>
        </p:txBody>
      </p:sp>
      <p:grpSp>
        <p:nvGrpSpPr>
          <p:cNvPr id="7" name="Group 7"/>
          <p:cNvGrpSpPr/>
          <p:nvPr/>
        </p:nvGrpSpPr>
        <p:grpSpPr>
          <a:xfrm>
            <a:off x="4637951" y="9454077"/>
            <a:ext cx="8980273" cy="1276607"/>
            <a:chOff x="0" y="0"/>
            <a:chExt cx="2365175" cy="336226"/>
          </a:xfrm>
        </p:grpSpPr>
        <p:sp>
          <p:nvSpPr>
            <p:cNvPr id="8" name="Freeform 8"/>
            <p:cNvSpPr/>
            <p:nvPr/>
          </p:nvSpPr>
          <p:spPr>
            <a:xfrm>
              <a:off x="0" y="0"/>
              <a:ext cx="2365175" cy="336226"/>
            </a:xfrm>
            <a:custGeom>
              <a:avLst/>
              <a:gdLst/>
              <a:ahLst/>
              <a:cxnLst/>
              <a:rect l="l" t="t" r="r" b="b"/>
              <a:pathLst>
                <a:path w="2365175" h="336226">
                  <a:moveTo>
                    <a:pt x="203200" y="0"/>
                  </a:moveTo>
                  <a:lnTo>
                    <a:pt x="2161975" y="0"/>
                  </a:lnTo>
                  <a:lnTo>
                    <a:pt x="2365175" y="336226"/>
                  </a:lnTo>
                  <a:lnTo>
                    <a:pt x="0" y="336226"/>
                  </a:lnTo>
                  <a:lnTo>
                    <a:pt x="203200" y="0"/>
                  </a:lnTo>
                  <a:close/>
                </a:path>
              </a:pathLst>
            </a:custGeom>
            <a:solidFill>
              <a:srgbClr val="015892"/>
            </a:solidFill>
          </p:spPr>
          <p:txBody>
            <a:bodyPr/>
            <a:lstStyle/>
            <a:p>
              <a:endParaRPr lang="en-US"/>
            </a:p>
          </p:txBody>
        </p:sp>
        <p:sp>
          <p:nvSpPr>
            <p:cNvPr id="9" name="TextBox 9"/>
            <p:cNvSpPr txBox="1"/>
            <p:nvPr/>
          </p:nvSpPr>
          <p:spPr>
            <a:xfrm>
              <a:off x="127000" y="19050"/>
              <a:ext cx="2111175" cy="317176"/>
            </a:xfrm>
            <a:prstGeom prst="rect">
              <a:avLst/>
            </a:prstGeom>
          </p:spPr>
          <p:txBody>
            <a:bodyPr lIns="50800" tIns="50800" rIns="50800" bIns="50800" rtlCol="0" anchor="ctr"/>
            <a:lstStyle/>
            <a:p>
              <a:pPr algn="ctr">
                <a:lnSpc>
                  <a:spcPts val="2225"/>
                </a:lnSpc>
              </a:pPr>
              <a:endParaRPr/>
            </a:p>
          </p:txBody>
        </p:sp>
      </p:grpSp>
      <p:grpSp>
        <p:nvGrpSpPr>
          <p:cNvPr id="10" name="Group 10"/>
          <p:cNvGrpSpPr/>
          <p:nvPr/>
        </p:nvGrpSpPr>
        <p:grpSpPr>
          <a:xfrm>
            <a:off x="-202342" y="9986576"/>
            <a:ext cx="18692683" cy="657997"/>
            <a:chOff x="0" y="0"/>
            <a:chExt cx="4923176" cy="173300"/>
          </a:xfrm>
        </p:grpSpPr>
        <p:sp>
          <p:nvSpPr>
            <p:cNvPr id="11" name="Freeform 11"/>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12" name="TextBox 12"/>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grpSp>
        <p:nvGrpSpPr>
          <p:cNvPr id="13" name="Group 13"/>
          <p:cNvGrpSpPr/>
          <p:nvPr/>
        </p:nvGrpSpPr>
        <p:grpSpPr>
          <a:xfrm>
            <a:off x="724925" y="3490333"/>
            <a:ext cx="17307161" cy="5150829"/>
            <a:chOff x="0" y="0"/>
            <a:chExt cx="23076215" cy="6867772"/>
          </a:xfrm>
        </p:grpSpPr>
        <p:sp>
          <p:nvSpPr>
            <p:cNvPr id="14" name="TextBox 14"/>
            <p:cNvSpPr txBox="1"/>
            <p:nvPr/>
          </p:nvSpPr>
          <p:spPr>
            <a:xfrm>
              <a:off x="0" y="-333375"/>
              <a:ext cx="11184327" cy="7201147"/>
            </a:xfrm>
            <a:prstGeom prst="rect">
              <a:avLst/>
            </a:prstGeom>
          </p:spPr>
          <p:txBody>
            <a:bodyPr lIns="0" tIns="0" rIns="0" bIns="0" rtlCol="0" anchor="t">
              <a:spAutoFit/>
            </a:bodyPr>
            <a:lstStyle/>
            <a:p>
              <a:pPr marL="1207931" lvl="2" indent="-402644" algn="just">
                <a:lnSpc>
                  <a:spcPts val="6294"/>
                </a:lnSpc>
                <a:buFont typeface="Arial"/>
                <a:buChar char="⚬"/>
              </a:pPr>
              <a:r>
                <a:rPr lang="en-US" sz="2797">
                  <a:solidFill>
                    <a:srgbClr val="000000"/>
                  </a:solidFill>
                  <a:latin typeface="Times New Roman"/>
                </a:rPr>
                <a:t>Poor Data Input</a:t>
              </a:r>
            </a:p>
            <a:p>
              <a:pPr marL="1207931" lvl="2" indent="-402644" algn="just">
                <a:lnSpc>
                  <a:spcPts val="6294"/>
                </a:lnSpc>
                <a:buFont typeface="Arial"/>
                <a:buChar char="⚬"/>
              </a:pPr>
              <a:r>
                <a:rPr lang="en-US" sz="2797">
                  <a:solidFill>
                    <a:srgbClr val="000000"/>
                  </a:solidFill>
                  <a:latin typeface="Times New Roman"/>
                </a:rPr>
                <a:t>Wrong Modeling Assumptions</a:t>
              </a:r>
            </a:p>
            <a:p>
              <a:pPr marL="1207931" lvl="2" indent="-402644" algn="just">
                <a:lnSpc>
                  <a:spcPts val="6294"/>
                </a:lnSpc>
                <a:buFont typeface="Arial"/>
                <a:buChar char="⚬"/>
              </a:pPr>
              <a:r>
                <a:rPr lang="en-US" sz="2797">
                  <a:solidFill>
                    <a:srgbClr val="000000"/>
                  </a:solidFill>
                  <a:latin typeface="Times New Roman"/>
                </a:rPr>
                <a:t>High Sensitivity of Estimates</a:t>
              </a:r>
            </a:p>
            <a:p>
              <a:pPr marL="1207931" lvl="2" indent="-402644" algn="just">
                <a:lnSpc>
                  <a:spcPts val="6294"/>
                </a:lnSpc>
                <a:buFont typeface="Arial"/>
                <a:buChar char="⚬"/>
              </a:pPr>
              <a:r>
                <a:rPr lang="en-US" sz="2797">
                  <a:solidFill>
                    <a:srgbClr val="000000"/>
                  </a:solidFill>
                  <a:latin typeface="Times New Roman"/>
                </a:rPr>
                <a:t>Lack of Epidemiological Features</a:t>
              </a:r>
            </a:p>
            <a:p>
              <a:pPr marL="1207931" lvl="2" indent="-402644" algn="just">
                <a:lnSpc>
                  <a:spcPts val="6294"/>
                </a:lnSpc>
                <a:buFont typeface="Arial"/>
                <a:buChar char="⚬"/>
              </a:pPr>
              <a:r>
                <a:rPr lang="en-US" sz="2797">
                  <a:solidFill>
                    <a:srgbClr val="000000"/>
                  </a:solidFill>
                  <a:latin typeface="Times New Roman"/>
                </a:rPr>
                <a:t>Poor Past Evidence on Interventions</a:t>
              </a:r>
            </a:p>
            <a:p>
              <a:pPr marL="1207931" lvl="2" indent="-402644" algn="just">
                <a:lnSpc>
                  <a:spcPts val="6294"/>
                </a:lnSpc>
                <a:buFont typeface="Arial"/>
                <a:buChar char="⚬"/>
              </a:pPr>
              <a:r>
                <a:rPr lang="en-US" sz="2797">
                  <a:solidFill>
                    <a:srgbClr val="000000"/>
                  </a:solidFill>
                  <a:latin typeface="Times New Roman"/>
                </a:rPr>
                <a:t>Selective Reporting</a:t>
              </a:r>
            </a:p>
            <a:p>
              <a:pPr algn="just">
                <a:lnSpc>
                  <a:spcPts val="6294"/>
                </a:lnSpc>
              </a:pPr>
              <a:endParaRPr lang="en-US" sz="2797">
                <a:solidFill>
                  <a:srgbClr val="000000"/>
                </a:solidFill>
                <a:latin typeface="Times New Roman"/>
              </a:endParaRPr>
            </a:p>
          </p:txBody>
        </p:sp>
        <p:sp>
          <p:nvSpPr>
            <p:cNvPr id="15" name="TextBox 15"/>
            <p:cNvSpPr txBox="1"/>
            <p:nvPr/>
          </p:nvSpPr>
          <p:spPr>
            <a:xfrm>
              <a:off x="11544530" y="-333375"/>
              <a:ext cx="11531685" cy="6148982"/>
            </a:xfrm>
            <a:prstGeom prst="rect">
              <a:avLst/>
            </a:prstGeom>
          </p:spPr>
          <p:txBody>
            <a:bodyPr lIns="0" tIns="0" rIns="0" bIns="0" rtlCol="0" anchor="t">
              <a:spAutoFit/>
            </a:bodyPr>
            <a:lstStyle/>
            <a:p>
              <a:pPr marL="1207931" lvl="2" indent="-402644" algn="just">
                <a:lnSpc>
                  <a:spcPts val="6294"/>
                </a:lnSpc>
                <a:buFont typeface="Arial"/>
                <a:buChar char="⚬"/>
              </a:pPr>
              <a:r>
                <a:rPr lang="en-US" sz="2797" spc="27">
                  <a:solidFill>
                    <a:srgbClr val="000000"/>
                  </a:solidFill>
                  <a:latin typeface="Times New Roman"/>
                </a:rPr>
                <a:t>Lack of Transparency</a:t>
              </a:r>
            </a:p>
            <a:p>
              <a:pPr marL="1207931" lvl="2" indent="-402644" algn="just">
                <a:lnSpc>
                  <a:spcPts val="6294"/>
                </a:lnSpc>
                <a:buFont typeface="Arial"/>
                <a:buChar char="⚬"/>
              </a:pPr>
              <a:r>
                <a:rPr lang="en-US" sz="2797" spc="27">
                  <a:solidFill>
                    <a:srgbClr val="000000"/>
                  </a:solidFill>
                  <a:latin typeface="Times New Roman"/>
                </a:rPr>
                <a:t>Errors and Determinacy Issues</a:t>
              </a:r>
            </a:p>
            <a:p>
              <a:pPr marL="1207931" lvl="2" indent="-402644" algn="just">
                <a:lnSpc>
                  <a:spcPts val="6294"/>
                </a:lnSpc>
                <a:buFont typeface="Arial"/>
                <a:buChar char="⚬"/>
              </a:pPr>
              <a:r>
                <a:rPr lang="en-US" sz="2797" spc="27">
                  <a:solidFill>
                    <a:srgbClr val="000000"/>
                  </a:solidFill>
                  <a:latin typeface="Times New Roman"/>
                </a:rPr>
                <a:t>Single-Dimensional Focus</a:t>
              </a:r>
            </a:p>
            <a:p>
              <a:pPr marL="1207931" lvl="2" indent="-402644" algn="just">
                <a:lnSpc>
                  <a:spcPts val="6294"/>
                </a:lnSpc>
                <a:buFont typeface="Arial"/>
                <a:buChar char="⚬"/>
              </a:pPr>
              <a:r>
                <a:rPr lang="en-US" sz="2797" spc="27">
                  <a:solidFill>
                    <a:srgbClr val="000000"/>
                  </a:solidFill>
                  <a:latin typeface="Times New Roman"/>
                </a:rPr>
                <a:t>Lack of Expertise</a:t>
              </a:r>
            </a:p>
            <a:p>
              <a:pPr marL="1207931" lvl="2" indent="-402644" algn="just">
                <a:lnSpc>
                  <a:spcPts val="6294"/>
                </a:lnSpc>
                <a:buFont typeface="Arial"/>
                <a:buChar char="⚬"/>
              </a:pPr>
              <a:r>
                <a:rPr lang="en-US" sz="2797" spc="27">
                  <a:solidFill>
                    <a:srgbClr val="000000"/>
                  </a:solidFill>
                  <a:latin typeface="Times New Roman"/>
                </a:rPr>
                <a:t>Groupthink and Bandwagon Effects</a:t>
              </a:r>
            </a:p>
            <a:p>
              <a:pPr algn="just">
                <a:lnSpc>
                  <a:spcPts val="6294"/>
                </a:lnSpc>
              </a:pPr>
              <a:endParaRPr lang="en-US" sz="2797" spc="27">
                <a:solidFill>
                  <a:srgbClr val="000000"/>
                </a:solidFill>
                <a:latin typeface="Times New Roman"/>
              </a:endParaRPr>
            </a:p>
          </p:txBody>
        </p:sp>
      </p:grpSp>
      <p:sp>
        <p:nvSpPr>
          <p:cNvPr id="16" name="TextBox 16"/>
          <p:cNvSpPr txBox="1"/>
          <p:nvPr/>
        </p:nvSpPr>
        <p:spPr>
          <a:xfrm>
            <a:off x="7179443" y="9680103"/>
            <a:ext cx="5773945" cy="412278"/>
          </a:xfrm>
          <a:prstGeom prst="rect">
            <a:avLst/>
          </a:prstGeom>
        </p:spPr>
        <p:txBody>
          <a:bodyPr lIns="0" tIns="0" rIns="0" bIns="0" rtlCol="0" anchor="t">
            <a:spAutoFit/>
          </a:bodyPr>
          <a:lstStyle/>
          <a:p>
            <a:pPr>
              <a:lnSpc>
                <a:spcPts val="3001"/>
              </a:lnSpc>
            </a:pPr>
            <a:r>
              <a:rPr lang="en-US" sz="2143">
                <a:solidFill>
                  <a:srgbClr val="FFFFFF"/>
                </a:solidFill>
                <a:latin typeface="Times New Roman Bold"/>
              </a:rPr>
              <a:t>Source: National Library of Medicine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2211043"/>
            <a:chOff x="0" y="0"/>
            <a:chExt cx="5869265" cy="582332"/>
          </a:xfrm>
        </p:grpSpPr>
        <p:sp>
          <p:nvSpPr>
            <p:cNvPr id="4" name="Freeform 4"/>
            <p:cNvSpPr/>
            <p:nvPr/>
          </p:nvSpPr>
          <p:spPr>
            <a:xfrm>
              <a:off x="0" y="0"/>
              <a:ext cx="5869265" cy="582332"/>
            </a:xfrm>
            <a:custGeom>
              <a:avLst/>
              <a:gdLst/>
              <a:ahLst/>
              <a:cxnLst/>
              <a:rect l="l" t="t" r="r" b="b"/>
              <a:pathLst>
                <a:path w="5869265" h="582332">
                  <a:moveTo>
                    <a:pt x="203200" y="0"/>
                  </a:moveTo>
                  <a:lnTo>
                    <a:pt x="5666065" y="0"/>
                  </a:lnTo>
                  <a:lnTo>
                    <a:pt x="5869265" y="582332"/>
                  </a:lnTo>
                  <a:lnTo>
                    <a:pt x="0" y="582332"/>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563282"/>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552006" y="2339785"/>
            <a:ext cx="9412063" cy="6918515"/>
          </a:xfrm>
          <a:custGeom>
            <a:avLst/>
            <a:gdLst/>
            <a:ahLst/>
            <a:cxnLst/>
            <a:rect l="l" t="t" r="r" b="b"/>
            <a:pathLst>
              <a:path w="9412063" h="6918515">
                <a:moveTo>
                  <a:pt x="0" y="0"/>
                </a:moveTo>
                <a:lnTo>
                  <a:pt x="9412063" y="0"/>
                </a:lnTo>
                <a:lnTo>
                  <a:pt x="9412063" y="6918515"/>
                </a:lnTo>
                <a:lnTo>
                  <a:pt x="0" y="6918515"/>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
        <p:nvSpPr>
          <p:cNvPr id="10" name="TextBox 10"/>
          <p:cNvSpPr txBox="1"/>
          <p:nvPr/>
        </p:nvSpPr>
        <p:spPr>
          <a:xfrm>
            <a:off x="1028700" y="368855"/>
            <a:ext cx="15857732" cy="1169812"/>
          </a:xfrm>
          <a:prstGeom prst="rect">
            <a:avLst/>
          </a:prstGeom>
        </p:spPr>
        <p:txBody>
          <a:bodyPr lIns="0" tIns="0" rIns="0" bIns="0" rtlCol="0" anchor="t">
            <a:spAutoFit/>
          </a:bodyPr>
          <a:lstStyle/>
          <a:p>
            <a:pPr>
              <a:lnSpc>
                <a:spcPts val="4416"/>
              </a:lnSpc>
            </a:pPr>
            <a:r>
              <a:rPr lang="en-US" sz="3200" spc="169">
                <a:solidFill>
                  <a:srgbClr val="FFFFFF"/>
                </a:solidFill>
                <a:latin typeface="Times New Roman Bold"/>
              </a:rPr>
              <a:t>“Here’s my projection model. They were all wrong.” </a:t>
            </a:r>
          </a:p>
          <a:p>
            <a:pPr>
              <a:lnSpc>
                <a:spcPts val="4416"/>
              </a:lnSpc>
            </a:pPr>
            <a:r>
              <a:rPr lang="en-US" sz="3200" spc="169">
                <a:solidFill>
                  <a:srgbClr val="FFFFFF"/>
                </a:solidFill>
                <a:latin typeface="Times New Roman Bold"/>
              </a:rPr>
              <a:t>                                                                                    ~ Governor Andrew Cuomo</a:t>
            </a:r>
          </a:p>
        </p:txBody>
      </p:sp>
      <p:sp>
        <p:nvSpPr>
          <p:cNvPr id="11" name="TextBox 11"/>
          <p:cNvSpPr txBox="1"/>
          <p:nvPr/>
        </p:nvSpPr>
        <p:spPr>
          <a:xfrm>
            <a:off x="10471251" y="6569697"/>
            <a:ext cx="7160568" cy="412116"/>
          </a:xfrm>
          <a:prstGeom prst="rect">
            <a:avLst/>
          </a:prstGeom>
        </p:spPr>
        <p:txBody>
          <a:bodyPr lIns="0" tIns="0" rIns="0" bIns="0" rtlCol="0" anchor="t">
            <a:spAutoFit/>
          </a:bodyPr>
          <a:lstStyle/>
          <a:p>
            <a:pPr>
              <a:lnSpc>
                <a:spcPts val="3009"/>
              </a:lnSpc>
            </a:pPr>
            <a:r>
              <a:rPr lang="en-US" sz="2149">
                <a:solidFill>
                  <a:srgbClr val="000000"/>
                </a:solidFill>
                <a:latin typeface="Times New Roman Bold"/>
              </a:rPr>
              <a:t>Projections: </a:t>
            </a:r>
            <a:r>
              <a:rPr lang="en-US" sz="2149">
                <a:solidFill>
                  <a:srgbClr val="000000"/>
                </a:solidFill>
                <a:latin typeface="Times New Roman"/>
              </a:rPr>
              <a:t>140,000 hospital beds, 40,000 intensive care units.</a:t>
            </a:r>
          </a:p>
        </p:txBody>
      </p:sp>
      <p:sp>
        <p:nvSpPr>
          <p:cNvPr id="12" name="TextBox 12"/>
          <p:cNvSpPr txBox="1"/>
          <p:nvPr/>
        </p:nvSpPr>
        <p:spPr>
          <a:xfrm>
            <a:off x="10471251" y="7739039"/>
            <a:ext cx="8018793" cy="793116"/>
          </a:xfrm>
          <a:prstGeom prst="rect">
            <a:avLst/>
          </a:prstGeom>
        </p:spPr>
        <p:txBody>
          <a:bodyPr lIns="0" tIns="0" rIns="0" bIns="0" rtlCol="0" anchor="t">
            <a:spAutoFit/>
          </a:bodyPr>
          <a:lstStyle/>
          <a:p>
            <a:pPr>
              <a:lnSpc>
                <a:spcPts val="3009"/>
              </a:lnSpc>
            </a:pPr>
            <a:r>
              <a:rPr lang="en-US" sz="2149">
                <a:solidFill>
                  <a:srgbClr val="000000"/>
                </a:solidFill>
                <a:latin typeface="Times New Roman Bold"/>
              </a:rPr>
              <a:t>What Actually Happened: </a:t>
            </a:r>
            <a:r>
              <a:rPr lang="en-US" sz="2149">
                <a:solidFill>
                  <a:srgbClr val="000000"/>
                </a:solidFill>
                <a:latin typeface="Times New Roman"/>
              </a:rPr>
              <a:t>18,569, far lower than the darkest expectations.</a:t>
            </a:r>
          </a:p>
        </p:txBody>
      </p:sp>
      <p:sp>
        <p:nvSpPr>
          <p:cNvPr id="13" name="TextBox 13"/>
          <p:cNvSpPr txBox="1"/>
          <p:nvPr/>
        </p:nvSpPr>
        <p:spPr>
          <a:xfrm>
            <a:off x="1333531" y="9367987"/>
            <a:ext cx="7810469" cy="361315"/>
          </a:xfrm>
          <a:prstGeom prst="rect">
            <a:avLst/>
          </a:prstGeom>
        </p:spPr>
        <p:txBody>
          <a:bodyPr lIns="0" tIns="0" rIns="0" bIns="0" rtlCol="0" anchor="t">
            <a:spAutoFit/>
          </a:bodyPr>
          <a:lstStyle/>
          <a:p>
            <a:pPr algn="r">
              <a:lnSpc>
                <a:spcPts val="2659"/>
              </a:lnSpc>
            </a:pPr>
            <a:r>
              <a:rPr lang="en-US" sz="1899">
                <a:solidFill>
                  <a:srgbClr val="000000"/>
                </a:solidFill>
                <a:latin typeface="Times New Roman Bold"/>
              </a:rPr>
              <a:t>Data Source: COVID-19 Data Repository by the Center for Systems Science</a:t>
            </a:r>
          </a:p>
        </p:txBody>
      </p:sp>
      <p:sp>
        <p:nvSpPr>
          <p:cNvPr id="14" name="TextBox 14"/>
          <p:cNvSpPr txBox="1"/>
          <p:nvPr/>
        </p:nvSpPr>
        <p:spPr>
          <a:xfrm>
            <a:off x="12586173" y="5235798"/>
            <a:ext cx="2930723" cy="563245"/>
          </a:xfrm>
          <a:prstGeom prst="rect">
            <a:avLst/>
          </a:prstGeom>
        </p:spPr>
        <p:txBody>
          <a:bodyPr lIns="0" tIns="0" rIns="0" bIns="0" rtlCol="0" anchor="t">
            <a:spAutoFit/>
          </a:bodyPr>
          <a:lstStyle/>
          <a:p>
            <a:pPr algn="ctr">
              <a:lnSpc>
                <a:spcPts val="4130"/>
              </a:lnSpc>
            </a:pPr>
            <a:r>
              <a:rPr lang="en-US" sz="2950">
                <a:solidFill>
                  <a:srgbClr val="000000"/>
                </a:solidFill>
                <a:latin typeface="Times New Roman Bold"/>
              </a:rPr>
              <a:t>State of New York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361988" y="-112803"/>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sp>
        <p:nvSpPr>
          <p:cNvPr id="6" name="TextBox 6"/>
          <p:cNvSpPr txBox="1"/>
          <p:nvPr/>
        </p:nvSpPr>
        <p:spPr>
          <a:xfrm>
            <a:off x="473677" y="545239"/>
            <a:ext cx="17433323" cy="778355"/>
          </a:xfrm>
          <a:prstGeom prst="rect">
            <a:avLst/>
          </a:prstGeom>
        </p:spPr>
        <p:txBody>
          <a:bodyPr wrap="square" lIns="0" tIns="0" rIns="0" bIns="0" rtlCol="0" anchor="t">
            <a:spAutoFit/>
          </a:bodyPr>
          <a:lstStyle/>
          <a:p>
            <a:pPr>
              <a:lnSpc>
                <a:spcPts val="6590"/>
              </a:lnSpc>
            </a:pPr>
            <a:r>
              <a:rPr lang="en-US" sz="4776" spc="253" dirty="0">
                <a:solidFill>
                  <a:srgbClr val="FFFFFF"/>
                </a:solidFill>
                <a:latin typeface="Times New Roman Bold"/>
              </a:rPr>
              <a:t>Despite sophisticated modeling, predictions went wrong.....</a:t>
            </a:r>
          </a:p>
        </p:txBody>
      </p:sp>
      <p:grpSp>
        <p:nvGrpSpPr>
          <p:cNvPr id="7" name="Group 7"/>
          <p:cNvGrpSpPr/>
          <p:nvPr/>
        </p:nvGrpSpPr>
        <p:grpSpPr>
          <a:xfrm>
            <a:off x="4637951" y="9454077"/>
            <a:ext cx="8980273" cy="1276607"/>
            <a:chOff x="0" y="0"/>
            <a:chExt cx="2365175" cy="336226"/>
          </a:xfrm>
        </p:grpSpPr>
        <p:sp>
          <p:nvSpPr>
            <p:cNvPr id="8" name="Freeform 8"/>
            <p:cNvSpPr/>
            <p:nvPr/>
          </p:nvSpPr>
          <p:spPr>
            <a:xfrm>
              <a:off x="0" y="0"/>
              <a:ext cx="2365175" cy="336226"/>
            </a:xfrm>
            <a:custGeom>
              <a:avLst/>
              <a:gdLst/>
              <a:ahLst/>
              <a:cxnLst/>
              <a:rect l="l" t="t" r="r" b="b"/>
              <a:pathLst>
                <a:path w="2365175" h="336226">
                  <a:moveTo>
                    <a:pt x="203200" y="0"/>
                  </a:moveTo>
                  <a:lnTo>
                    <a:pt x="2161975" y="0"/>
                  </a:lnTo>
                  <a:lnTo>
                    <a:pt x="2365175" y="336226"/>
                  </a:lnTo>
                  <a:lnTo>
                    <a:pt x="0" y="336226"/>
                  </a:lnTo>
                  <a:lnTo>
                    <a:pt x="203200" y="0"/>
                  </a:lnTo>
                  <a:close/>
                </a:path>
              </a:pathLst>
            </a:custGeom>
            <a:solidFill>
              <a:srgbClr val="015892"/>
            </a:solidFill>
          </p:spPr>
          <p:txBody>
            <a:bodyPr/>
            <a:lstStyle/>
            <a:p>
              <a:endParaRPr lang="en-US"/>
            </a:p>
          </p:txBody>
        </p:sp>
        <p:sp>
          <p:nvSpPr>
            <p:cNvPr id="9" name="TextBox 9"/>
            <p:cNvSpPr txBox="1"/>
            <p:nvPr/>
          </p:nvSpPr>
          <p:spPr>
            <a:xfrm>
              <a:off x="127000" y="19050"/>
              <a:ext cx="2111175" cy="317176"/>
            </a:xfrm>
            <a:prstGeom prst="rect">
              <a:avLst/>
            </a:prstGeom>
          </p:spPr>
          <p:txBody>
            <a:bodyPr lIns="50800" tIns="50800" rIns="50800" bIns="50800" rtlCol="0" anchor="ctr"/>
            <a:lstStyle/>
            <a:p>
              <a:pPr algn="ctr">
                <a:lnSpc>
                  <a:spcPts val="2225"/>
                </a:lnSpc>
              </a:pPr>
              <a:endParaRPr/>
            </a:p>
          </p:txBody>
        </p:sp>
      </p:grpSp>
      <p:grpSp>
        <p:nvGrpSpPr>
          <p:cNvPr id="10" name="Group 10"/>
          <p:cNvGrpSpPr/>
          <p:nvPr/>
        </p:nvGrpSpPr>
        <p:grpSpPr>
          <a:xfrm>
            <a:off x="-202342" y="9986576"/>
            <a:ext cx="18692683" cy="657997"/>
            <a:chOff x="0" y="0"/>
            <a:chExt cx="4923176" cy="173300"/>
          </a:xfrm>
        </p:grpSpPr>
        <p:sp>
          <p:nvSpPr>
            <p:cNvPr id="11" name="Freeform 11"/>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12" name="TextBox 12"/>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grpSp>
        <p:nvGrpSpPr>
          <p:cNvPr id="13" name="Group 13"/>
          <p:cNvGrpSpPr/>
          <p:nvPr/>
        </p:nvGrpSpPr>
        <p:grpSpPr>
          <a:xfrm>
            <a:off x="724925" y="3490333"/>
            <a:ext cx="17765417" cy="5150829"/>
            <a:chOff x="0" y="0"/>
            <a:chExt cx="23687222" cy="6867772"/>
          </a:xfrm>
        </p:grpSpPr>
        <p:sp>
          <p:nvSpPr>
            <p:cNvPr id="14" name="TextBox 14"/>
            <p:cNvSpPr txBox="1"/>
            <p:nvPr/>
          </p:nvSpPr>
          <p:spPr>
            <a:xfrm>
              <a:off x="0" y="-333375"/>
              <a:ext cx="11480463" cy="7201147"/>
            </a:xfrm>
            <a:prstGeom prst="rect">
              <a:avLst/>
            </a:prstGeom>
          </p:spPr>
          <p:txBody>
            <a:bodyPr lIns="0" tIns="0" rIns="0" bIns="0" rtlCol="0" anchor="t">
              <a:spAutoFit/>
            </a:bodyPr>
            <a:lstStyle/>
            <a:p>
              <a:pPr marL="1207931" lvl="2" indent="-402644" algn="just">
                <a:lnSpc>
                  <a:spcPts val="6294"/>
                </a:lnSpc>
                <a:buFont typeface="Arial"/>
                <a:buChar char="⚬"/>
              </a:pPr>
              <a:r>
                <a:rPr lang="en-US" sz="2797">
                  <a:solidFill>
                    <a:srgbClr val="000000"/>
                  </a:solidFill>
                  <a:latin typeface="Times New Roman"/>
                </a:rPr>
                <a:t>Poor Data Input</a:t>
              </a:r>
            </a:p>
            <a:p>
              <a:pPr marL="1207931" lvl="2" indent="-402644" algn="just">
                <a:lnSpc>
                  <a:spcPts val="6294"/>
                </a:lnSpc>
                <a:buFont typeface="Arial"/>
                <a:buChar char="⚬"/>
              </a:pPr>
              <a:r>
                <a:rPr lang="en-US" sz="2797">
                  <a:solidFill>
                    <a:srgbClr val="000000"/>
                  </a:solidFill>
                  <a:latin typeface="Times New Roman"/>
                </a:rPr>
                <a:t>Wrong Modeling Assumptions</a:t>
              </a:r>
            </a:p>
            <a:p>
              <a:pPr marL="1207931" lvl="2" indent="-402644" algn="just">
                <a:lnSpc>
                  <a:spcPts val="6294"/>
                </a:lnSpc>
                <a:buFont typeface="Arial"/>
                <a:buChar char="⚬"/>
              </a:pPr>
              <a:r>
                <a:rPr lang="en-US" sz="2797">
                  <a:solidFill>
                    <a:srgbClr val="000000"/>
                  </a:solidFill>
                  <a:latin typeface="Times New Roman"/>
                </a:rPr>
                <a:t>High Sensitivity of Estimates</a:t>
              </a:r>
            </a:p>
            <a:p>
              <a:pPr marL="1207931" lvl="2" indent="-402644" algn="just">
                <a:lnSpc>
                  <a:spcPts val="6294"/>
                </a:lnSpc>
                <a:buFont typeface="Arial"/>
                <a:buChar char="⚬"/>
              </a:pPr>
              <a:r>
                <a:rPr lang="en-US" sz="2797">
                  <a:solidFill>
                    <a:srgbClr val="000000"/>
                  </a:solidFill>
                  <a:latin typeface="Times New Roman"/>
                </a:rPr>
                <a:t>Lack of Epidemiological Features</a:t>
              </a:r>
            </a:p>
            <a:p>
              <a:pPr marL="1207931" lvl="2" indent="-402644" algn="just">
                <a:lnSpc>
                  <a:spcPts val="6294"/>
                </a:lnSpc>
                <a:buFont typeface="Arial"/>
                <a:buChar char="⚬"/>
              </a:pPr>
              <a:r>
                <a:rPr lang="en-US" sz="2797">
                  <a:solidFill>
                    <a:srgbClr val="000000"/>
                  </a:solidFill>
                  <a:latin typeface="Times New Roman"/>
                </a:rPr>
                <a:t>Poor Past Evidence on Interventions</a:t>
              </a:r>
            </a:p>
            <a:p>
              <a:pPr marL="1207931" lvl="2" indent="-402644" algn="just">
                <a:lnSpc>
                  <a:spcPts val="6294"/>
                </a:lnSpc>
                <a:buFont typeface="Arial"/>
                <a:buChar char="⚬"/>
              </a:pPr>
              <a:r>
                <a:rPr lang="en-US" sz="2797">
                  <a:solidFill>
                    <a:srgbClr val="000000"/>
                  </a:solidFill>
                  <a:latin typeface="Times New Roman"/>
                </a:rPr>
                <a:t>Selective Reporting</a:t>
              </a:r>
            </a:p>
            <a:p>
              <a:pPr algn="just">
                <a:lnSpc>
                  <a:spcPts val="6294"/>
                </a:lnSpc>
              </a:pPr>
              <a:endParaRPr lang="en-US" sz="2797">
                <a:solidFill>
                  <a:srgbClr val="000000"/>
                </a:solidFill>
                <a:latin typeface="Times New Roman"/>
              </a:endParaRPr>
            </a:p>
          </p:txBody>
        </p:sp>
        <p:sp>
          <p:nvSpPr>
            <p:cNvPr id="15" name="TextBox 15"/>
            <p:cNvSpPr txBox="1"/>
            <p:nvPr/>
          </p:nvSpPr>
          <p:spPr>
            <a:xfrm>
              <a:off x="11850204" y="-333375"/>
              <a:ext cx="11837019" cy="6148982"/>
            </a:xfrm>
            <a:prstGeom prst="rect">
              <a:avLst/>
            </a:prstGeom>
          </p:spPr>
          <p:txBody>
            <a:bodyPr lIns="0" tIns="0" rIns="0" bIns="0" rtlCol="0" anchor="t">
              <a:spAutoFit/>
            </a:bodyPr>
            <a:lstStyle/>
            <a:p>
              <a:pPr marL="1207931" lvl="2" indent="-402644" algn="just">
                <a:lnSpc>
                  <a:spcPts val="6294"/>
                </a:lnSpc>
                <a:buFont typeface="Arial"/>
                <a:buChar char="⚬"/>
              </a:pPr>
              <a:r>
                <a:rPr lang="en-US" sz="2797" spc="27">
                  <a:solidFill>
                    <a:srgbClr val="000000"/>
                  </a:solidFill>
                  <a:latin typeface="Times New Roman"/>
                </a:rPr>
                <a:t>Lack of Transparency</a:t>
              </a:r>
            </a:p>
            <a:p>
              <a:pPr marL="1207931" lvl="2" indent="-402644" algn="just">
                <a:lnSpc>
                  <a:spcPts val="6294"/>
                </a:lnSpc>
                <a:buFont typeface="Arial"/>
                <a:buChar char="⚬"/>
              </a:pPr>
              <a:r>
                <a:rPr lang="en-US" sz="2797" spc="27">
                  <a:solidFill>
                    <a:srgbClr val="000000"/>
                  </a:solidFill>
                  <a:latin typeface="Times New Roman"/>
                </a:rPr>
                <a:t>Errors and Determinacy Issues</a:t>
              </a:r>
            </a:p>
            <a:p>
              <a:pPr marL="1207931" lvl="2" indent="-402644" algn="just">
                <a:lnSpc>
                  <a:spcPts val="6294"/>
                </a:lnSpc>
                <a:buFont typeface="Arial"/>
                <a:buChar char="⚬"/>
              </a:pPr>
              <a:r>
                <a:rPr lang="en-US" sz="2797" spc="27">
                  <a:solidFill>
                    <a:srgbClr val="000000"/>
                  </a:solidFill>
                  <a:latin typeface="Times New Roman"/>
                </a:rPr>
                <a:t>Single-Dimensional Focus</a:t>
              </a:r>
            </a:p>
            <a:p>
              <a:pPr marL="1207931" lvl="2" indent="-402644" algn="just">
                <a:lnSpc>
                  <a:spcPts val="6294"/>
                </a:lnSpc>
                <a:buFont typeface="Arial"/>
                <a:buChar char="⚬"/>
              </a:pPr>
              <a:r>
                <a:rPr lang="en-US" sz="2797" spc="27">
                  <a:solidFill>
                    <a:srgbClr val="000000"/>
                  </a:solidFill>
                  <a:latin typeface="Times New Roman"/>
                </a:rPr>
                <a:t>Lack of Expertise</a:t>
              </a:r>
            </a:p>
            <a:p>
              <a:pPr marL="1207931" lvl="2" indent="-402644" algn="just">
                <a:lnSpc>
                  <a:spcPts val="6294"/>
                </a:lnSpc>
                <a:buFont typeface="Arial"/>
                <a:buChar char="⚬"/>
              </a:pPr>
              <a:r>
                <a:rPr lang="en-US" sz="2797" spc="27">
                  <a:solidFill>
                    <a:srgbClr val="000000"/>
                  </a:solidFill>
                  <a:latin typeface="Times New Roman"/>
                </a:rPr>
                <a:t>Groupthink and Bandwagon Effects</a:t>
              </a:r>
            </a:p>
            <a:p>
              <a:pPr algn="just">
                <a:lnSpc>
                  <a:spcPts val="6294"/>
                </a:lnSpc>
              </a:pPr>
              <a:endParaRPr lang="en-US" sz="2797" spc="27">
                <a:solidFill>
                  <a:srgbClr val="000000"/>
                </a:solidFill>
                <a:latin typeface="Times New Roman"/>
              </a:endParaRPr>
            </a:p>
          </p:txBody>
        </p:sp>
      </p:grpSp>
      <p:sp>
        <p:nvSpPr>
          <p:cNvPr id="16" name="TextBox 16"/>
          <p:cNvSpPr txBox="1"/>
          <p:nvPr/>
        </p:nvSpPr>
        <p:spPr>
          <a:xfrm>
            <a:off x="7100434" y="9737575"/>
            <a:ext cx="5773945" cy="412278"/>
          </a:xfrm>
          <a:prstGeom prst="rect">
            <a:avLst/>
          </a:prstGeom>
        </p:spPr>
        <p:txBody>
          <a:bodyPr lIns="0" tIns="0" rIns="0" bIns="0" rtlCol="0" anchor="t">
            <a:spAutoFit/>
          </a:bodyPr>
          <a:lstStyle/>
          <a:p>
            <a:pPr>
              <a:lnSpc>
                <a:spcPts val="3001"/>
              </a:lnSpc>
            </a:pPr>
            <a:r>
              <a:rPr lang="en-US" sz="2143">
                <a:solidFill>
                  <a:srgbClr val="FFFFFF"/>
                </a:solidFill>
                <a:latin typeface="Times New Roman Bold"/>
              </a:rPr>
              <a:t>Source: National Library of Medicine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014346" y="-234805"/>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TextBox 9"/>
          <p:cNvSpPr txBox="1"/>
          <p:nvPr/>
        </p:nvSpPr>
        <p:spPr>
          <a:xfrm>
            <a:off x="807493" y="355476"/>
            <a:ext cx="16033907" cy="909434"/>
          </a:xfrm>
          <a:prstGeom prst="rect">
            <a:avLst/>
          </a:prstGeom>
        </p:spPr>
        <p:txBody>
          <a:bodyPr lIns="0" tIns="0" rIns="0" bIns="0" rtlCol="0" anchor="t">
            <a:spAutoFit/>
          </a:bodyPr>
          <a:lstStyle/>
          <a:p>
            <a:pPr>
              <a:lnSpc>
                <a:spcPts val="6623"/>
              </a:lnSpc>
            </a:pPr>
            <a:r>
              <a:rPr lang="en-US" sz="4799" spc="254">
                <a:solidFill>
                  <a:srgbClr val="FFFFFF"/>
                </a:solidFill>
                <a:latin typeface="Times New Roman"/>
              </a:rPr>
              <a:t>Did we vastly overreact to a single bad projection?</a:t>
            </a:r>
          </a:p>
        </p:txBody>
      </p:sp>
      <p:sp>
        <p:nvSpPr>
          <p:cNvPr id="10" name="TextBox 10"/>
          <p:cNvSpPr txBox="1"/>
          <p:nvPr/>
        </p:nvSpPr>
        <p:spPr>
          <a:xfrm>
            <a:off x="766223" y="2534444"/>
            <a:ext cx="16755554" cy="4410812"/>
          </a:xfrm>
          <a:prstGeom prst="rect">
            <a:avLst/>
          </a:prstGeom>
        </p:spPr>
        <p:txBody>
          <a:bodyPr lIns="0" tIns="0" rIns="0" bIns="0" rtlCol="0" anchor="t">
            <a:spAutoFit/>
          </a:bodyPr>
          <a:lstStyle/>
          <a:p>
            <a:pPr marL="609369" lvl="1" indent="-304685" algn="just">
              <a:lnSpc>
                <a:spcPts val="7056"/>
              </a:lnSpc>
              <a:buFont typeface="Arial"/>
              <a:buChar char="•"/>
            </a:pPr>
            <a:r>
              <a:rPr lang="en-US" sz="2822">
                <a:solidFill>
                  <a:srgbClr val="000000"/>
                </a:solidFill>
                <a:latin typeface="Times New Roman"/>
              </a:rPr>
              <a:t>Historic job losses followed, 500,000 in the first week alone. </a:t>
            </a:r>
          </a:p>
          <a:p>
            <a:pPr marL="609369" lvl="1" indent="-304685" algn="just">
              <a:lnSpc>
                <a:spcPts val="7056"/>
              </a:lnSpc>
              <a:buFont typeface="Arial"/>
              <a:buChar char="•"/>
            </a:pPr>
            <a:r>
              <a:rPr lang="en-US" sz="2822">
                <a:solidFill>
                  <a:srgbClr val="000000"/>
                </a:solidFill>
                <a:latin typeface="Times New Roman"/>
              </a:rPr>
              <a:t>By April 13, nearly 6 million Canadians had applied for emergency benefits.</a:t>
            </a:r>
          </a:p>
          <a:p>
            <a:pPr marL="609369" lvl="1" indent="-304685" algn="just">
              <a:lnSpc>
                <a:spcPts val="7056"/>
              </a:lnSpc>
              <a:buFont typeface="Arial"/>
              <a:buChar char="•"/>
            </a:pPr>
            <a:r>
              <a:rPr lang="en-US" sz="2822">
                <a:solidFill>
                  <a:srgbClr val="000000"/>
                </a:solidFill>
                <a:latin typeface="Times New Roman"/>
              </a:rPr>
              <a:t>Global supply chains disruption. </a:t>
            </a:r>
          </a:p>
          <a:p>
            <a:pPr marL="609369" lvl="1" indent="-304685" algn="just">
              <a:lnSpc>
                <a:spcPts val="7056"/>
              </a:lnSpc>
              <a:buFont typeface="Arial"/>
              <a:buChar char="•"/>
            </a:pPr>
            <a:r>
              <a:rPr lang="en-US" sz="2822">
                <a:solidFill>
                  <a:srgbClr val="000000"/>
                </a:solidFill>
                <a:latin typeface="Times New Roman"/>
              </a:rPr>
              <a:t>Delays in the production and transportation of goods led to shortages and increased costs.</a:t>
            </a:r>
          </a:p>
          <a:p>
            <a:pPr marL="609369" lvl="1" indent="-304685" algn="just">
              <a:lnSpc>
                <a:spcPts val="7056"/>
              </a:lnSpc>
              <a:buFont typeface="Arial"/>
              <a:buChar char="•"/>
            </a:pPr>
            <a:r>
              <a:rPr lang="en-US" sz="2822">
                <a:solidFill>
                  <a:srgbClr val="000000"/>
                </a:solidFill>
                <a:latin typeface="Times New Roman"/>
              </a:rPr>
              <a:t>International trade &amp; investments were impacted, leading to a synchronized global economic slowdown.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2486210"/>
            <a:chOff x="0" y="0"/>
            <a:chExt cx="5869265" cy="654804"/>
          </a:xfrm>
        </p:grpSpPr>
        <p:sp>
          <p:nvSpPr>
            <p:cNvPr id="4" name="Freeform 4"/>
            <p:cNvSpPr/>
            <p:nvPr/>
          </p:nvSpPr>
          <p:spPr>
            <a:xfrm>
              <a:off x="0" y="0"/>
              <a:ext cx="5869265" cy="654804"/>
            </a:xfrm>
            <a:custGeom>
              <a:avLst/>
              <a:gdLst/>
              <a:ahLst/>
              <a:cxnLst/>
              <a:rect l="l" t="t" r="r" b="b"/>
              <a:pathLst>
                <a:path w="5869265" h="654804">
                  <a:moveTo>
                    <a:pt x="203200" y="0"/>
                  </a:moveTo>
                  <a:lnTo>
                    <a:pt x="5666065" y="0"/>
                  </a:lnTo>
                  <a:lnTo>
                    <a:pt x="5869265" y="654804"/>
                  </a:lnTo>
                  <a:lnTo>
                    <a:pt x="0" y="654804"/>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635754"/>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649659" y="2949839"/>
            <a:ext cx="16988682" cy="5642750"/>
          </a:xfrm>
          <a:custGeom>
            <a:avLst/>
            <a:gdLst/>
            <a:ahLst/>
            <a:cxnLst/>
            <a:rect l="l" t="t" r="r" b="b"/>
            <a:pathLst>
              <a:path w="16988682" h="5642750">
                <a:moveTo>
                  <a:pt x="0" y="0"/>
                </a:moveTo>
                <a:lnTo>
                  <a:pt x="16988682" y="0"/>
                </a:lnTo>
                <a:lnTo>
                  <a:pt x="16988682" y="5642749"/>
                </a:lnTo>
                <a:lnTo>
                  <a:pt x="0" y="5642749"/>
                </a:lnTo>
                <a:lnTo>
                  <a:pt x="0" y="0"/>
                </a:lnTo>
                <a:close/>
              </a:path>
            </a:pathLst>
          </a:custGeom>
          <a:blipFill>
            <a:blip r:embed="rId4"/>
            <a:stretch>
              <a:fillRect t="-11119"/>
            </a:stretch>
          </a:blipFill>
        </p:spPr>
        <p:txBody>
          <a:bodyPr/>
          <a:lstStyle/>
          <a:p>
            <a:endParaRPr lang="en-US"/>
          </a:p>
        </p:txBody>
      </p:sp>
      <p:sp>
        <p:nvSpPr>
          <p:cNvPr id="10" name="TextBox 10"/>
          <p:cNvSpPr txBox="1"/>
          <p:nvPr/>
        </p:nvSpPr>
        <p:spPr>
          <a:xfrm>
            <a:off x="649659" y="347558"/>
            <a:ext cx="16609641" cy="1815040"/>
          </a:xfrm>
          <a:prstGeom prst="rect">
            <a:avLst/>
          </a:prstGeom>
        </p:spPr>
        <p:txBody>
          <a:bodyPr lIns="0" tIns="0" rIns="0" bIns="0" rtlCol="0" anchor="t">
            <a:spAutoFit/>
          </a:bodyPr>
          <a:lstStyle/>
          <a:p>
            <a:pPr>
              <a:lnSpc>
                <a:spcPts val="4625"/>
              </a:lnSpc>
            </a:pPr>
            <a:r>
              <a:rPr lang="en-US" sz="3352" spc="177">
                <a:solidFill>
                  <a:srgbClr val="FFFFFF"/>
                </a:solidFill>
                <a:latin typeface="Times New Roman Bold"/>
              </a:rPr>
              <a:t>“It wasn’t so much the numbers themselves, frightening though they were, as who reported them: Imperial College London.”                </a:t>
            </a:r>
          </a:p>
          <a:p>
            <a:pPr>
              <a:lnSpc>
                <a:spcPts val="4625"/>
              </a:lnSpc>
            </a:pPr>
            <a:r>
              <a:rPr lang="en-US" sz="3352" spc="177">
                <a:solidFill>
                  <a:srgbClr val="FFFFFF"/>
                </a:solidFill>
                <a:latin typeface="Times New Roman Bold"/>
              </a:rPr>
              <a:t>                                                                                         ~ The New York Times</a:t>
            </a:r>
          </a:p>
        </p:txBody>
      </p:sp>
      <p:sp>
        <p:nvSpPr>
          <p:cNvPr id="11" name="TextBox 11"/>
          <p:cNvSpPr txBox="1"/>
          <p:nvPr/>
        </p:nvSpPr>
        <p:spPr>
          <a:xfrm>
            <a:off x="13242546" y="9425137"/>
            <a:ext cx="4300984" cy="332613"/>
          </a:xfrm>
          <a:prstGeom prst="rect">
            <a:avLst/>
          </a:prstGeom>
        </p:spPr>
        <p:txBody>
          <a:bodyPr lIns="0" tIns="0" rIns="0" bIns="0" rtlCol="0" anchor="t">
            <a:spAutoFit/>
          </a:bodyPr>
          <a:lstStyle/>
          <a:p>
            <a:pPr algn="ctr">
              <a:lnSpc>
                <a:spcPts val="2225"/>
              </a:lnSpc>
              <a:spcBef>
                <a:spcPct val="0"/>
              </a:spcBef>
            </a:pPr>
            <a:r>
              <a:rPr lang="en-US" sz="2099" spc="20">
                <a:solidFill>
                  <a:srgbClr val="000000"/>
                </a:solidFill>
                <a:latin typeface="Times New Roman Bold"/>
              </a:rPr>
              <a:t>Source: </a:t>
            </a:r>
            <a:r>
              <a:rPr lang="en-US" sz="2099" spc="20">
                <a:solidFill>
                  <a:srgbClr val="000000"/>
                </a:solidFill>
                <a:latin typeface="Times New Roman"/>
              </a:rPr>
              <a:t>Montreal Economic Institute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2295391"/>
            <a:chOff x="0" y="0"/>
            <a:chExt cx="5869265" cy="604548"/>
          </a:xfrm>
        </p:grpSpPr>
        <p:sp>
          <p:nvSpPr>
            <p:cNvPr id="4" name="Freeform 4"/>
            <p:cNvSpPr/>
            <p:nvPr/>
          </p:nvSpPr>
          <p:spPr>
            <a:xfrm>
              <a:off x="0" y="0"/>
              <a:ext cx="5869265" cy="604547"/>
            </a:xfrm>
            <a:custGeom>
              <a:avLst/>
              <a:gdLst/>
              <a:ahLst/>
              <a:cxnLst/>
              <a:rect l="l" t="t" r="r" b="b"/>
              <a:pathLst>
                <a:path w="5869265" h="604547">
                  <a:moveTo>
                    <a:pt x="203200" y="0"/>
                  </a:moveTo>
                  <a:lnTo>
                    <a:pt x="5666065" y="0"/>
                  </a:lnTo>
                  <a:lnTo>
                    <a:pt x="5869265" y="604547"/>
                  </a:lnTo>
                  <a:lnTo>
                    <a:pt x="0" y="604547"/>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585498"/>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2533680" y="2515311"/>
            <a:ext cx="13369657" cy="6811990"/>
          </a:xfrm>
          <a:custGeom>
            <a:avLst/>
            <a:gdLst/>
            <a:ahLst/>
            <a:cxnLst/>
            <a:rect l="l" t="t" r="r" b="b"/>
            <a:pathLst>
              <a:path w="13369657" h="6811990">
                <a:moveTo>
                  <a:pt x="0" y="0"/>
                </a:moveTo>
                <a:lnTo>
                  <a:pt x="13369657" y="0"/>
                </a:lnTo>
                <a:lnTo>
                  <a:pt x="13369657" y="6811990"/>
                </a:lnTo>
                <a:lnTo>
                  <a:pt x="0" y="6811990"/>
                </a:lnTo>
                <a:lnTo>
                  <a:pt x="0" y="0"/>
                </a:lnTo>
                <a:close/>
              </a:path>
            </a:pathLst>
          </a:custGeom>
          <a:blipFill>
            <a:blip r:embed="rId4"/>
            <a:stretch>
              <a:fillRect r="-670"/>
            </a:stretch>
          </a:blipFill>
          <a:ln w="9525" cap="sq">
            <a:solidFill>
              <a:srgbClr val="000000"/>
            </a:solidFill>
            <a:prstDash val="solid"/>
            <a:miter/>
          </a:ln>
        </p:spPr>
        <p:txBody>
          <a:bodyPr/>
          <a:lstStyle/>
          <a:p>
            <a:endParaRPr lang="en-US"/>
          </a:p>
        </p:txBody>
      </p:sp>
      <p:sp>
        <p:nvSpPr>
          <p:cNvPr id="10" name="TextBox 10"/>
          <p:cNvSpPr txBox="1"/>
          <p:nvPr/>
        </p:nvSpPr>
        <p:spPr>
          <a:xfrm>
            <a:off x="724925" y="444806"/>
            <a:ext cx="16987167" cy="1532452"/>
          </a:xfrm>
          <a:prstGeom prst="rect">
            <a:avLst/>
          </a:prstGeom>
        </p:spPr>
        <p:txBody>
          <a:bodyPr lIns="0" tIns="0" rIns="0" bIns="0" rtlCol="0" anchor="t">
            <a:spAutoFit/>
          </a:bodyPr>
          <a:lstStyle/>
          <a:p>
            <a:pPr>
              <a:lnSpc>
                <a:spcPts val="5814"/>
              </a:lnSpc>
            </a:pPr>
            <a:r>
              <a:rPr lang="en-US" sz="4213" spc="223">
                <a:solidFill>
                  <a:srgbClr val="FFFFFF"/>
                </a:solidFill>
                <a:latin typeface="Times New Roman Bold"/>
              </a:rPr>
              <a:t>Adverse Consequences of Precautionary Actions during the COVID-19 Pandemic</a:t>
            </a:r>
          </a:p>
        </p:txBody>
      </p:sp>
      <p:sp>
        <p:nvSpPr>
          <p:cNvPr id="11" name="TextBox 11"/>
          <p:cNvSpPr txBox="1"/>
          <p:nvPr/>
        </p:nvSpPr>
        <p:spPr>
          <a:xfrm>
            <a:off x="2628492" y="9574299"/>
            <a:ext cx="5773945" cy="412278"/>
          </a:xfrm>
          <a:prstGeom prst="rect">
            <a:avLst/>
          </a:prstGeom>
        </p:spPr>
        <p:txBody>
          <a:bodyPr lIns="0" tIns="0" rIns="0" bIns="0" rtlCol="0" anchor="t">
            <a:spAutoFit/>
          </a:bodyPr>
          <a:lstStyle/>
          <a:p>
            <a:pPr>
              <a:lnSpc>
                <a:spcPts val="3001"/>
              </a:lnSpc>
            </a:pPr>
            <a:r>
              <a:rPr lang="en-US" sz="2143">
                <a:solidFill>
                  <a:srgbClr val="000000"/>
                </a:solidFill>
                <a:latin typeface="Times New Roman Bold"/>
              </a:rPr>
              <a:t>Source: National Library of Medicine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2088336"/>
            <a:chOff x="0" y="0"/>
            <a:chExt cx="5869265" cy="550014"/>
          </a:xfrm>
        </p:grpSpPr>
        <p:sp>
          <p:nvSpPr>
            <p:cNvPr id="4" name="Freeform 4"/>
            <p:cNvSpPr/>
            <p:nvPr/>
          </p:nvSpPr>
          <p:spPr>
            <a:xfrm>
              <a:off x="0" y="0"/>
              <a:ext cx="5869265" cy="550014"/>
            </a:xfrm>
            <a:custGeom>
              <a:avLst/>
              <a:gdLst/>
              <a:ahLst/>
              <a:cxnLst/>
              <a:rect l="l" t="t" r="r" b="b"/>
              <a:pathLst>
                <a:path w="5869265" h="550014">
                  <a:moveTo>
                    <a:pt x="203200" y="0"/>
                  </a:moveTo>
                  <a:lnTo>
                    <a:pt x="5666065" y="0"/>
                  </a:lnTo>
                  <a:lnTo>
                    <a:pt x="5869265" y="550014"/>
                  </a:lnTo>
                  <a:lnTo>
                    <a:pt x="0" y="550014"/>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530964"/>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394658" y="2840848"/>
            <a:ext cx="10414729" cy="6179829"/>
          </a:xfrm>
          <a:custGeom>
            <a:avLst/>
            <a:gdLst/>
            <a:ahLst/>
            <a:cxnLst/>
            <a:rect l="l" t="t" r="r" b="b"/>
            <a:pathLst>
              <a:path w="10414729" h="6179829">
                <a:moveTo>
                  <a:pt x="0" y="0"/>
                </a:moveTo>
                <a:lnTo>
                  <a:pt x="10414729" y="0"/>
                </a:lnTo>
                <a:lnTo>
                  <a:pt x="10414729" y="6179829"/>
                </a:lnTo>
                <a:lnTo>
                  <a:pt x="0" y="6179829"/>
                </a:lnTo>
                <a:lnTo>
                  <a:pt x="0" y="0"/>
                </a:lnTo>
                <a:close/>
              </a:path>
            </a:pathLst>
          </a:custGeom>
          <a:blipFill>
            <a:blip r:embed="rId4"/>
            <a:stretch>
              <a:fillRect t="-12313" b="-44275"/>
            </a:stretch>
          </a:blipFill>
        </p:spPr>
        <p:txBody>
          <a:bodyPr/>
          <a:lstStyle/>
          <a:p>
            <a:endParaRPr lang="en-US"/>
          </a:p>
        </p:txBody>
      </p:sp>
      <p:sp>
        <p:nvSpPr>
          <p:cNvPr id="10" name="TextBox 10"/>
          <p:cNvSpPr txBox="1"/>
          <p:nvPr/>
        </p:nvSpPr>
        <p:spPr>
          <a:xfrm>
            <a:off x="584714" y="505699"/>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A track record of errors; the practice continues to thrive</a:t>
            </a:r>
          </a:p>
        </p:txBody>
      </p:sp>
      <p:sp>
        <p:nvSpPr>
          <p:cNvPr id="11" name="TextBox 11"/>
          <p:cNvSpPr txBox="1"/>
          <p:nvPr/>
        </p:nvSpPr>
        <p:spPr>
          <a:xfrm>
            <a:off x="10986180" y="4936090"/>
            <a:ext cx="7045323" cy="2594531"/>
          </a:xfrm>
          <a:prstGeom prst="rect">
            <a:avLst/>
          </a:prstGeom>
        </p:spPr>
        <p:txBody>
          <a:bodyPr lIns="0" tIns="0" rIns="0" bIns="0" rtlCol="0" anchor="t">
            <a:spAutoFit/>
          </a:bodyPr>
          <a:lstStyle/>
          <a:p>
            <a:pPr algn="ctr">
              <a:lnSpc>
                <a:spcPts val="5025"/>
              </a:lnSpc>
            </a:pPr>
            <a:r>
              <a:rPr lang="en-US" sz="3589">
                <a:solidFill>
                  <a:srgbClr val="000000"/>
                </a:solidFill>
                <a:latin typeface="Times New Roman"/>
              </a:rPr>
              <a:t> “ Canada and other countries may have adopted overly drastic measures due to a single bad projection ”</a:t>
            </a:r>
          </a:p>
        </p:txBody>
      </p:sp>
      <p:sp>
        <p:nvSpPr>
          <p:cNvPr id="12" name="TextBox 12"/>
          <p:cNvSpPr txBox="1"/>
          <p:nvPr/>
        </p:nvSpPr>
        <p:spPr>
          <a:xfrm>
            <a:off x="13705590" y="9534422"/>
            <a:ext cx="4300984" cy="332613"/>
          </a:xfrm>
          <a:prstGeom prst="rect">
            <a:avLst/>
          </a:prstGeom>
        </p:spPr>
        <p:txBody>
          <a:bodyPr lIns="0" tIns="0" rIns="0" bIns="0" rtlCol="0" anchor="t">
            <a:spAutoFit/>
          </a:bodyPr>
          <a:lstStyle/>
          <a:p>
            <a:pPr algn="ctr">
              <a:lnSpc>
                <a:spcPts val="2225"/>
              </a:lnSpc>
              <a:spcBef>
                <a:spcPct val="0"/>
              </a:spcBef>
            </a:pPr>
            <a:r>
              <a:rPr lang="en-US" sz="2099" spc="20">
                <a:solidFill>
                  <a:srgbClr val="000000"/>
                </a:solidFill>
                <a:latin typeface="Times New Roman Bold"/>
              </a:rPr>
              <a:t>Source: </a:t>
            </a:r>
            <a:r>
              <a:rPr lang="en-US" sz="2099" spc="20">
                <a:solidFill>
                  <a:srgbClr val="000000"/>
                </a:solidFill>
                <a:latin typeface="Times New Roman"/>
              </a:rPr>
              <a:t>Montreal Economic Institute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014346" y="-234805"/>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TextBox 9"/>
          <p:cNvSpPr txBox="1"/>
          <p:nvPr/>
        </p:nvSpPr>
        <p:spPr>
          <a:xfrm>
            <a:off x="568801" y="470993"/>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How to Improve Epidemic Forecasting ?</a:t>
            </a:r>
          </a:p>
        </p:txBody>
      </p:sp>
      <p:sp>
        <p:nvSpPr>
          <p:cNvPr id="10" name="TextBox 10"/>
          <p:cNvSpPr txBox="1"/>
          <p:nvPr/>
        </p:nvSpPr>
        <p:spPr>
          <a:xfrm>
            <a:off x="916511" y="2196971"/>
            <a:ext cx="15851108" cy="6442879"/>
          </a:xfrm>
          <a:prstGeom prst="rect">
            <a:avLst/>
          </a:prstGeom>
        </p:spPr>
        <p:txBody>
          <a:bodyPr lIns="0" tIns="0" rIns="0" bIns="0" rtlCol="0" anchor="t">
            <a:spAutoFit/>
          </a:bodyPr>
          <a:lstStyle/>
          <a:p>
            <a:pPr marL="742143" lvl="1" indent="-371071">
              <a:lnSpc>
                <a:spcPts val="8593"/>
              </a:lnSpc>
              <a:buFont typeface="Arial"/>
              <a:buChar char="•"/>
            </a:pPr>
            <a:r>
              <a:rPr lang="en-US" sz="3437" spc="34">
                <a:solidFill>
                  <a:srgbClr val="000000"/>
                </a:solidFill>
                <a:latin typeface="Times New Roman"/>
              </a:rPr>
              <a:t>Investment in the collection, cleaning, and curation of data.</a:t>
            </a:r>
          </a:p>
          <a:p>
            <a:pPr marL="742143" lvl="1" indent="-371071">
              <a:lnSpc>
                <a:spcPts val="8593"/>
              </a:lnSpc>
              <a:buFont typeface="Arial"/>
              <a:buChar char="•"/>
            </a:pPr>
            <a:r>
              <a:rPr lang="en-US" sz="3437" spc="34">
                <a:solidFill>
                  <a:srgbClr val="000000"/>
                </a:solidFill>
                <a:latin typeface="Times New Roman"/>
              </a:rPr>
              <a:t>Models that consider multi-criteria objective functions.</a:t>
            </a:r>
          </a:p>
          <a:p>
            <a:pPr marL="742143" lvl="1" indent="-371071">
              <a:lnSpc>
                <a:spcPts val="8593"/>
              </a:lnSpc>
              <a:buFont typeface="Arial"/>
              <a:buChar char="•"/>
            </a:pPr>
            <a:r>
              <a:rPr lang="en-US" sz="3437" spc="34">
                <a:solidFill>
                  <a:srgbClr val="000000"/>
                </a:solidFill>
                <a:latin typeface="Times New Roman"/>
              </a:rPr>
              <a:t>Factoring economic, and social impacts.</a:t>
            </a:r>
          </a:p>
          <a:p>
            <a:pPr marL="742143" lvl="1" indent="-371071">
              <a:lnSpc>
                <a:spcPts val="8593"/>
              </a:lnSpc>
              <a:buFont typeface="Arial"/>
              <a:buChar char="•"/>
            </a:pPr>
            <a:r>
              <a:rPr lang="en-US" sz="3437" spc="34">
                <a:solidFill>
                  <a:srgbClr val="000000"/>
                </a:solidFill>
                <a:latin typeface="Times New Roman"/>
              </a:rPr>
              <a:t>This trade-off requires involving economic experts as well as epidemiologists. </a:t>
            </a:r>
          </a:p>
          <a:p>
            <a:pPr marL="742143" lvl="1" indent="-371071">
              <a:lnSpc>
                <a:spcPts val="8593"/>
              </a:lnSpc>
              <a:buFont typeface="Arial"/>
              <a:buChar char="•"/>
            </a:pPr>
            <a:r>
              <a:rPr lang="en-US" sz="3437" spc="34">
                <a:solidFill>
                  <a:srgbClr val="000000"/>
                </a:solidFill>
                <a:latin typeface="Times New Roman"/>
              </a:rPr>
              <a:t>Promote data and code sharing to check the stability of stochastic processes.</a:t>
            </a:r>
          </a:p>
          <a:p>
            <a:pPr marL="742143" lvl="1" indent="-371071">
              <a:lnSpc>
                <a:spcPts val="8593"/>
              </a:lnSpc>
              <a:buFont typeface="Arial"/>
              <a:buChar char="•"/>
            </a:pPr>
            <a:r>
              <a:rPr lang="en-US" sz="3437" spc="34">
                <a:solidFill>
                  <a:srgbClr val="000000"/>
                </a:solidFill>
                <a:latin typeface="Times New Roman"/>
              </a:rPr>
              <a:t>Focus on precise, focused measures based on more current evidence.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1816692"/>
            <a:chOff x="0" y="0"/>
            <a:chExt cx="5869265" cy="478470"/>
          </a:xfrm>
        </p:grpSpPr>
        <p:sp>
          <p:nvSpPr>
            <p:cNvPr id="4" name="Freeform 4"/>
            <p:cNvSpPr/>
            <p:nvPr/>
          </p:nvSpPr>
          <p:spPr>
            <a:xfrm>
              <a:off x="0" y="0"/>
              <a:ext cx="5869265" cy="478470"/>
            </a:xfrm>
            <a:custGeom>
              <a:avLst/>
              <a:gdLst/>
              <a:ahLst/>
              <a:cxnLst/>
              <a:rect l="l" t="t" r="r" b="b"/>
              <a:pathLst>
                <a:path w="5869265" h="478470">
                  <a:moveTo>
                    <a:pt x="203200" y="0"/>
                  </a:moveTo>
                  <a:lnTo>
                    <a:pt x="5666065" y="0"/>
                  </a:lnTo>
                  <a:lnTo>
                    <a:pt x="5869265" y="478470"/>
                  </a:lnTo>
                  <a:lnTo>
                    <a:pt x="0" y="47847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5942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0" y="3645590"/>
            <a:ext cx="4446616" cy="6340986"/>
          </a:xfrm>
          <a:custGeom>
            <a:avLst/>
            <a:gdLst/>
            <a:ahLst/>
            <a:cxnLst/>
            <a:rect l="l" t="t" r="r" b="b"/>
            <a:pathLst>
              <a:path w="4446616" h="6340986">
                <a:moveTo>
                  <a:pt x="0" y="0"/>
                </a:moveTo>
                <a:lnTo>
                  <a:pt x="4446616" y="0"/>
                </a:lnTo>
                <a:lnTo>
                  <a:pt x="4446616" y="6340986"/>
                </a:lnTo>
                <a:lnTo>
                  <a:pt x="0" y="6340986"/>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568801" y="470993"/>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Any questions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202342" y="9986576"/>
            <a:ext cx="18692683" cy="657997"/>
            <a:chOff x="0" y="0"/>
            <a:chExt cx="4923176" cy="173300"/>
          </a:xfrm>
        </p:grpSpPr>
        <p:sp>
          <p:nvSpPr>
            <p:cNvPr id="3" name="Freeform 3"/>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4" name="TextBox 4"/>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grpSp>
        <p:nvGrpSpPr>
          <p:cNvPr id="5" name="Group 5"/>
          <p:cNvGrpSpPr/>
          <p:nvPr/>
        </p:nvGrpSpPr>
        <p:grpSpPr>
          <a:xfrm>
            <a:off x="-1927877" y="-509433"/>
            <a:ext cx="16824392" cy="2385679"/>
            <a:chOff x="0" y="0"/>
            <a:chExt cx="1476050" cy="209302"/>
          </a:xfrm>
        </p:grpSpPr>
        <p:sp>
          <p:nvSpPr>
            <p:cNvPr id="6" name="Freeform 6"/>
            <p:cNvSpPr/>
            <p:nvPr/>
          </p:nvSpPr>
          <p:spPr>
            <a:xfrm>
              <a:off x="0" y="0"/>
              <a:ext cx="1476050" cy="209302"/>
            </a:xfrm>
            <a:custGeom>
              <a:avLst/>
              <a:gdLst/>
              <a:ahLst/>
              <a:cxnLst/>
              <a:rect l="l" t="t" r="r" b="b"/>
              <a:pathLst>
                <a:path w="1476050" h="209302">
                  <a:moveTo>
                    <a:pt x="203200" y="0"/>
                  </a:moveTo>
                  <a:lnTo>
                    <a:pt x="1476050" y="0"/>
                  </a:lnTo>
                  <a:lnTo>
                    <a:pt x="1272850" y="209302"/>
                  </a:lnTo>
                  <a:lnTo>
                    <a:pt x="0" y="209302"/>
                  </a:lnTo>
                  <a:lnTo>
                    <a:pt x="203200" y="0"/>
                  </a:lnTo>
                  <a:close/>
                </a:path>
              </a:pathLst>
            </a:custGeom>
            <a:solidFill>
              <a:srgbClr val="015892"/>
            </a:solidFill>
          </p:spPr>
          <p:txBody>
            <a:bodyPr/>
            <a:lstStyle/>
            <a:p>
              <a:endParaRPr lang="en-US"/>
            </a:p>
          </p:txBody>
        </p:sp>
        <p:sp>
          <p:nvSpPr>
            <p:cNvPr id="7" name="TextBox 7"/>
            <p:cNvSpPr txBox="1"/>
            <p:nvPr/>
          </p:nvSpPr>
          <p:spPr>
            <a:xfrm>
              <a:off x="101600" y="19050"/>
              <a:ext cx="1272850" cy="190252"/>
            </a:xfrm>
            <a:prstGeom prst="rect">
              <a:avLst/>
            </a:prstGeom>
          </p:spPr>
          <p:txBody>
            <a:bodyPr lIns="50800" tIns="50800" rIns="50800" bIns="50800" rtlCol="0" anchor="ctr"/>
            <a:lstStyle/>
            <a:p>
              <a:pPr algn="ctr">
                <a:lnSpc>
                  <a:spcPts val="2225"/>
                </a:lnSpc>
              </a:pPr>
              <a:endParaRPr/>
            </a:p>
          </p:txBody>
        </p:sp>
      </p:grpSp>
      <p:sp>
        <p:nvSpPr>
          <p:cNvPr id="8" name="TextBox 8"/>
          <p:cNvSpPr txBox="1"/>
          <p:nvPr/>
        </p:nvSpPr>
        <p:spPr>
          <a:xfrm>
            <a:off x="-329125" y="416707"/>
            <a:ext cx="9915644" cy="1294130"/>
          </a:xfrm>
          <a:prstGeom prst="rect">
            <a:avLst/>
          </a:prstGeom>
        </p:spPr>
        <p:txBody>
          <a:bodyPr lIns="0" tIns="0" rIns="0" bIns="0" rtlCol="0" anchor="t">
            <a:spAutoFit/>
          </a:bodyPr>
          <a:lstStyle/>
          <a:p>
            <a:pPr algn="ctr">
              <a:lnSpc>
                <a:spcPts val="9520"/>
              </a:lnSpc>
            </a:pPr>
            <a:r>
              <a:rPr lang="en-US" sz="6800">
                <a:solidFill>
                  <a:srgbClr val="FFFFFF"/>
                </a:solidFill>
                <a:latin typeface="Times New Roman Semi-Bold"/>
              </a:rPr>
              <a:t>Table of Content</a:t>
            </a:r>
          </a:p>
        </p:txBody>
      </p:sp>
      <p:grpSp>
        <p:nvGrpSpPr>
          <p:cNvPr id="9" name="Group 9"/>
          <p:cNvGrpSpPr/>
          <p:nvPr/>
        </p:nvGrpSpPr>
        <p:grpSpPr>
          <a:xfrm>
            <a:off x="1212278" y="2546929"/>
            <a:ext cx="1400485" cy="6493178"/>
            <a:chOff x="0" y="0"/>
            <a:chExt cx="368852" cy="1710138"/>
          </a:xfrm>
        </p:grpSpPr>
        <p:sp>
          <p:nvSpPr>
            <p:cNvPr id="10" name="Freeform 10"/>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015892"/>
            </a:solidFill>
          </p:spPr>
          <p:txBody>
            <a:bodyPr/>
            <a:lstStyle/>
            <a:p>
              <a:endParaRPr lang="en-US"/>
            </a:p>
          </p:txBody>
        </p:sp>
        <p:sp>
          <p:nvSpPr>
            <p:cNvPr id="11" name="TextBox 11"/>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443911" y="2886166"/>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01</a:t>
            </a:r>
          </a:p>
        </p:txBody>
      </p:sp>
      <p:sp>
        <p:nvSpPr>
          <p:cNvPr id="13" name="TextBox 13"/>
          <p:cNvSpPr txBox="1"/>
          <p:nvPr/>
        </p:nvSpPr>
        <p:spPr>
          <a:xfrm>
            <a:off x="1443911" y="3591336"/>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02</a:t>
            </a:r>
          </a:p>
        </p:txBody>
      </p:sp>
      <p:sp>
        <p:nvSpPr>
          <p:cNvPr id="14" name="TextBox 14"/>
          <p:cNvSpPr txBox="1"/>
          <p:nvPr/>
        </p:nvSpPr>
        <p:spPr>
          <a:xfrm>
            <a:off x="1424310" y="4472493"/>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03</a:t>
            </a:r>
          </a:p>
        </p:txBody>
      </p:sp>
      <p:sp>
        <p:nvSpPr>
          <p:cNvPr id="15" name="TextBox 15"/>
          <p:cNvSpPr txBox="1"/>
          <p:nvPr/>
        </p:nvSpPr>
        <p:spPr>
          <a:xfrm>
            <a:off x="1424310" y="5269612"/>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04</a:t>
            </a:r>
          </a:p>
        </p:txBody>
      </p:sp>
      <p:sp>
        <p:nvSpPr>
          <p:cNvPr id="16" name="TextBox 16"/>
          <p:cNvSpPr txBox="1"/>
          <p:nvPr/>
        </p:nvSpPr>
        <p:spPr>
          <a:xfrm>
            <a:off x="1443911" y="6061989"/>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05</a:t>
            </a:r>
          </a:p>
        </p:txBody>
      </p:sp>
      <p:sp>
        <p:nvSpPr>
          <p:cNvPr id="17" name="TextBox 17"/>
          <p:cNvSpPr txBox="1"/>
          <p:nvPr/>
        </p:nvSpPr>
        <p:spPr>
          <a:xfrm>
            <a:off x="1443911" y="6892953"/>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06</a:t>
            </a:r>
          </a:p>
        </p:txBody>
      </p:sp>
      <p:sp>
        <p:nvSpPr>
          <p:cNvPr id="18" name="TextBox 18"/>
          <p:cNvSpPr txBox="1"/>
          <p:nvPr/>
        </p:nvSpPr>
        <p:spPr>
          <a:xfrm>
            <a:off x="1443911" y="7743246"/>
            <a:ext cx="937219" cy="733425"/>
          </a:xfrm>
          <a:prstGeom prst="rect">
            <a:avLst/>
          </a:prstGeom>
        </p:spPr>
        <p:txBody>
          <a:bodyPr lIns="0" tIns="0" rIns="0" bIns="0" rtlCol="0" anchor="t">
            <a:spAutoFit/>
          </a:bodyPr>
          <a:lstStyle/>
          <a:p>
            <a:pPr algn="ctr">
              <a:lnSpc>
                <a:spcPts val="5126"/>
              </a:lnSpc>
            </a:pPr>
            <a:r>
              <a:rPr lang="en-US" sz="4271">
                <a:solidFill>
                  <a:srgbClr val="FFFFFF"/>
                </a:solidFill>
                <a:latin typeface="Times New Roman Bold Italics"/>
              </a:rPr>
              <a:t>07</a:t>
            </a:r>
          </a:p>
        </p:txBody>
      </p:sp>
      <p:sp>
        <p:nvSpPr>
          <p:cNvPr id="19" name="TextBox 19"/>
          <p:cNvSpPr txBox="1"/>
          <p:nvPr/>
        </p:nvSpPr>
        <p:spPr>
          <a:xfrm>
            <a:off x="3067371" y="3029219"/>
            <a:ext cx="5790503" cy="612097"/>
          </a:xfrm>
          <a:prstGeom prst="rect">
            <a:avLst/>
          </a:prstGeom>
        </p:spPr>
        <p:txBody>
          <a:bodyPr lIns="0" tIns="0" rIns="0" bIns="0" rtlCol="0" anchor="t">
            <a:spAutoFit/>
          </a:bodyPr>
          <a:lstStyle/>
          <a:p>
            <a:pPr>
              <a:lnSpc>
                <a:spcPts val="4449"/>
              </a:lnSpc>
            </a:pPr>
            <a:r>
              <a:rPr lang="en-US" sz="3224" spc="315">
                <a:solidFill>
                  <a:srgbClr val="231F20"/>
                </a:solidFill>
                <a:latin typeface="Times New Roman Bold"/>
              </a:rPr>
              <a:t>Overview</a:t>
            </a:r>
          </a:p>
        </p:txBody>
      </p:sp>
      <p:sp>
        <p:nvSpPr>
          <p:cNvPr id="20" name="TextBox 20"/>
          <p:cNvSpPr txBox="1"/>
          <p:nvPr/>
        </p:nvSpPr>
        <p:spPr>
          <a:xfrm>
            <a:off x="3067371" y="3823437"/>
            <a:ext cx="6076629" cy="612097"/>
          </a:xfrm>
          <a:prstGeom prst="rect">
            <a:avLst/>
          </a:prstGeom>
        </p:spPr>
        <p:txBody>
          <a:bodyPr lIns="0" tIns="0" rIns="0" bIns="0" rtlCol="0" anchor="t">
            <a:spAutoFit/>
          </a:bodyPr>
          <a:lstStyle/>
          <a:p>
            <a:pPr>
              <a:lnSpc>
                <a:spcPts val="4449"/>
              </a:lnSpc>
            </a:pPr>
            <a:r>
              <a:rPr lang="en-US" sz="3224" spc="315">
                <a:solidFill>
                  <a:srgbClr val="231F20"/>
                </a:solidFill>
                <a:latin typeface="Times New Roman Bold"/>
              </a:rPr>
              <a:t>The models used</a:t>
            </a:r>
          </a:p>
        </p:txBody>
      </p:sp>
      <p:sp>
        <p:nvSpPr>
          <p:cNvPr id="21" name="TextBox 21"/>
          <p:cNvSpPr txBox="1"/>
          <p:nvPr/>
        </p:nvSpPr>
        <p:spPr>
          <a:xfrm>
            <a:off x="3067371" y="4639227"/>
            <a:ext cx="5790503" cy="612097"/>
          </a:xfrm>
          <a:prstGeom prst="rect">
            <a:avLst/>
          </a:prstGeom>
        </p:spPr>
        <p:txBody>
          <a:bodyPr lIns="0" tIns="0" rIns="0" bIns="0" rtlCol="0" anchor="t">
            <a:spAutoFit/>
          </a:bodyPr>
          <a:lstStyle/>
          <a:p>
            <a:pPr marL="0" lvl="0" indent="0" algn="l">
              <a:lnSpc>
                <a:spcPts val="4449"/>
              </a:lnSpc>
              <a:spcBef>
                <a:spcPct val="0"/>
              </a:spcBef>
            </a:pPr>
            <a:r>
              <a:rPr lang="en-US" sz="3224" spc="315">
                <a:solidFill>
                  <a:srgbClr val="231F20"/>
                </a:solidFill>
                <a:latin typeface="Times New Roman Bold"/>
              </a:rPr>
              <a:t>Why the models failed?</a:t>
            </a:r>
          </a:p>
        </p:txBody>
      </p:sp>
      <p:sp>
        <p:nvSpPr>
          <p:cNvPr id="22" name="TextBox 22"/>
          <p:cNvSpPr txBox="1"/>
          <p:nvPr/>
        </p:nvSpPr>
        <p:spPr>
          <a:xfrm>
            <a:off x="3067371" y="5457825"/>
            <a:ext cx="6076629" cy="612097"/>
          </a:xfrm>
          <a:prstGeom prst="rect">
            <a:avLst/>
          </a:prstGeom>
        </p:spPr>
        <p:txBody>
          <a:bodyPr lIns="0" tIns="0" rIns="0" bIns="0" rtlCol="0" anchor="t">
            <a:spAutoFit/>
          </a:bodyPr>
          <a:lstStyle/>
          <a:p>
            <a:pPr marL="0" lvl="0" indent="0" algn="l">
              <a:lnSpc>
                <a:spcPts val="4449"/>
              </a:lnSpc>
              <a:spcBef>
                <a:spcPct val="0"/>
              </a:spcBef>
            </a:pPr>
            <a:r>
              <a:rPr lang="en-US" sz="3224" spc="315">
                <a:solidFill>
                  <a:srgbClr val="231F20"/>
                </a:solidFill>
                <a:latin typeface="Times New Roman Bold"/>
              </a:rPr>
              <a:t>How do we move forward? </a:t>
            </a:r>
          </a:p>
        </p:txBody>
      </p:sp>
      <p:sp>
        <p:nvSpPr>
          <p:cNvPr id="23" name="TextBox 23"/>
          <p:cNvSpPr txBox="1"/>
          <p:nvPr/>
        </p:nvSpPr>
        <p:spPr>
          <a:xfrm>
            <a:off x="3067371" y="6338589"/>
            <a:ext cx="6076629" cy="612097"/>
          </a:xfrm>
          <a:prstGeom prst="rect">
            <a:avLst/>
          </a:prstGeom>
        </p:spPr>
        <p:txBody>
          <a:bodyPr lIns="0" tIns="0" rIns="0" bIns="0" rtlCol="0" anchor="t">
            <a:spAutoFit/>
          </a:bodyPr>
          <a:lstStyle/>
          <a:p>
            <a:pPr marL="0" lvl="0" indent="0" algn="l">
              <a:lnSpc>
                <a:spcPts val="4449"/>
              </a:lnSpc>
              <a:spcBef>
                <a:spcPct val="0"/>
              </a:spcBef>
            </a:pPr>
            <a:r>
              <a:rPr lang="en-US" sz="3224" spc="315">
                <a:solidFill>
                  <a:srgbClr val="231F20"/>
                </a:solidFill>
                <a:latin typeface="Times New Roman Bold"/>
              </a:rPr>
              <a:t>What happened ?</a:t>
            </a:r>
          </a:p>
        </p:txBody>
      </p:sp>
      <p:sp>
        <p:nvSpPr>
          <p:cNvPr id="24" name="TextBox 24"/>
          <p:cNvSpPr txBox="1"/>
          <p:nvPr/>
        </p:nvSpPr>
        <p:spPr>
          <a:xfrm>
            <a:off x="3067371" y="7130966"/>
            <a:ext cx="5790503" cy="612097"/>
          </a:xfrm>
          <a:prstGeom prst="rect">
            <a:avLst/>
          </a:prstGeom>
        </p:spPr>
        <p:txBody>
          <a:bodyPr lIns="0" tIns="0" rIns="0" bIns="0" rtlCol="0" anchor="t">
            <a:spAutoFit/>
          </a:bodyPr>
          <a:lstStyle/>
          <a:p>
            <a:pPr marL="0" lvl="0" indent="0" algn="l">
              <a:lnSpc>
                <a:spcPts val="4449"/>
              </a:lnSpc>
              <a:spcBef>
                <a:spcPct val="0"/>
              </a:spcBef>
            </a:pPr>
            <a:r>
              <a:rPr lang="en-US" sz="3224" spc="315">
                <a:solidFill>
                  <a:srgbClr val="231F20"/>
                </a:solidFill>
                <a:latin typeface="Times New Roman Bold"/>
              </a:rPr>
              <a:t>The impacts </a:t>
            </a:r>
          </a:p>
        </p:txBody>
      </p:sp>
      <p:sp>
        <p:nvSpPr>
          <p:cNvPr id="25" name="TextBox 25"/>
          <p:cNvSpPr txBox="1"/>
          <p:nvPr/>
        </p:nvSpPr>
        <p:spPr>
          <a:xfrm>
            <a:off x="3067371" y="7920989"/>
            <a:ext cx="6076629" cy="612097"/>
          </a:xfrm>
          <a:prstGeom prst="rect">
            <a:avLst/>
          </a:prstGeom>
        </p:spPr>
        <p:txBody>
          <a:bodyPr lIns="0" tIns="0" rIns="0" bIns="0" rtlCol="0" anchor="t">
            <a:spAutoFit/>
          </a:bodyPr>
          <a:lstStyle/>
          <a:p>
            <a:pPr marL="0" lvl="0" indent="0" algn="l">
              <a:lnSpc>
                <a:spcPts val="4449"/>
              </a:lnSpc>
              <a:spcBef>
                <a:spcPct val="0"/>
              </a:spcBef>
            </a:pPr>
            <a:r>
              <a:rPr lang="en-US" sz="3224" spc="315">
                <a:solidFill>
                  <a:srgbClr val="231F20"/>
                </a:solidFill>
                <a:latin typeface="Times New Roman Bold"/>
              </a:rPr>
              <a:t>Recommendations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1816692"/>
            <a:chOff x="0" y="0"/>
            <a:chExt cx="5869265" cy="478470"/>
          </a:xfrm>
        </p:grpSpPr>
        <p:sp>
          <p:nvSpPr>
            <p:cNvPr id="4" name="Freeform 4"/>
            <p:cNvSpPr/>
            <p:nvPr/>
          </p:nvSpPr>
          <p:spPr>
            <a:xfrm>
              <a:off x="0" y="0"/>
              <a:ext cx="5869265" cy="478470"/>
            </a:xfrm>
            <a:custGeom>
              <a:avLst/>
              <a:gdLst/>
              <a:ahLst/>
              <a:cxnLst/>
              <a:rect l="l" t="t" r="r" b="b"/>
              <a:pathLst>
                <a:path w="5869265" h="478470">
                  <a:moveTo>
                    <a:pt x="203200" y="0"/>
                  </a:moveTo>
                  <a:lnTo>
                    <a:pt x="5666065" y="0"/>
                  </a:lnTo>
                  <a:lnTo>
                    <a:pt x="5869265" y="478470"/>
                  </a:lnTo>
                  <a:lnTo>
                    <a:pt x="0" y="47847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5942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TextBox 9"/>
          <p:cNvSpPr txBox="1"/>
          <p:nvPr/>
        </p:nvSpPr>
        <p:spPr>
          <a:xfrm>
            <a:off x="568801" y="470993"/>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Reference: </a:t>
            </a:r>
          </a:p>
        </p:txBody>
      </p:sp>
      <p:sp>
        <p:nvSpPr>
          <p:cNvPr id="10" name="TextBox 10"/>
          <p:cNvSpPr txBox="1"/>
          <p:nvPr/>
        </p:nvSpPr>
        <p:spPr>
          <a:xfrm>
            <a:off x="401447" y="1847302"/>
            <a:ext cx="17485106" cy="7918913"/>
          </a:xfrm>
          <a:prstGeom prst="rect">
            <a:avLst/>
          </a:prstGeom>
        </p:spPr>
        <p:txBody>
          <a:bodyPr lIns="0" tIns="0" rIns="0" bIns="0" rtlCol="0" anchor="t">
            <a:spAutoFit/>
          </a:bodyPr>
          <a:lstStyle/>
          <a:p>
            <a:pPr marL="373891" lvl="1" indent="-186946">
              <a:lnSpc>
                <a:spcPts val="2424"/>
              </a:lnSpc>
              <a:buFont typeface="Arial"/>
              <a:buChar char="•"/>
            </a:pPr>
            <a:r>
              <a:rPr lang="en-US" sz="1731" spc="17">
                <a:solidFill>
                  <a:srgbClr val="000000"/>
                </a:solidFill>
                <a:latin typeface="Kollektif"/>
              </a:rPr>
              <a:t>Arons M.M., Hatfield K.M., Reddy S.C., Kimball A., James A., et al. Presymptomatic SARS-CoV-2 infections and transmission in a skilled nursing facility. New England Journal of Medicine. 2020;382:2081–2090. [PMC free article] [PubMed] [Google Scholar]</a:t>
            </a:r>
          </a:p>
          <a:p>
            <a:pPr marL="373891" lvl="1" indent="-186946">
              <a:lnSpc>
                <a:spcPts val="2424"/>
              </a:lnSpc>
              <a:buFont typeface="Arial"/>
              <a:buChar char="•"/>
            </a:pPr>
            <a:r>
              <a:rPr lang="en-US" sz="1731" spc="17">
                <a:solidFill>
                  <a:srgbClr val="000000"/>
                </a:solidFill>
                <a:latin typeface="Kollektif"/>
              </a:rPr>
              <a:t>Chin V., Ioannidis J.P.A., Tanner M., Cripps S. 2020. Effects of non-pharmaceutical interventions on COVID-19: A Tale of Two Models. medRxiv. [CrossRef] [Google Scholar]</a:t>
            </a:r>
          </a:p>
          <a:p>
            <a:pPr marL="373891" lvl="1" indent="-186946">
              <a:lnSpc>
                <a:spcPts val="2424"/>
              </a:lnSpc>
              <a:buFont typeface="Arial"/>
              <a:buChar char="•"/>
            </a:pPr>
            <a:r>
              <a:rPr lang="en-US" sz="1731" spc="17">
                <a:solidFill>
                  <a:srgbClr val="000000"/>
                </a:solidFill>
                <a:latin typeface="Kollektif"/>
              </a:rPr>
              <a:t>Cirillo P., Taleb N.N. Tail risk of contagious diseases. Nature Physics. 2020 doi: 10.1038/s41567-020-0921-x. [CrossRef] [Google Scholar]</a:t>
            </a:r>
          </a:p>
          <a:p>
            <a:pPr marL="373891" lvl="1" indent="-186946">
              <a:lnSpc>
                <a:spcPts val="2424"/>
              </a:lnSpc>
              <a:buFont typeface="Arial"/>
              <a:buChar char="•"/>
            </a:pPr>
            <a:r>
              <a:rPr lang="en-US" sz="1731" spc="17">
                <a:solidFill>
                  <a:srgbClr val="000000"/>
                </a:solidFill>
                <a:latin typeface="Kollektif"/>
              </a:rPr>
              <a:t>Danis K., Fonteneau L., Georges S., et al. High impact of COVID-19 in long-term care facilities, suggestion for monitoring in the EU/EEA. Euro Surveillance. 2020;25(22) doi: 10.2807/1560-7917.ES.2020.25.22.200095. pii=2000956. [PMC free article] [PubMed] [CrossRef] [Google Scholar]</a:t>
            </a:r>
          </a:p>
          <a:p>
            <a:pPr marL="373891" lvl="1" indent="-186946">
              <a:lnSpc>
                <a:spcPts val="2424"/>
              </a:lnSpc>
              <a:buFont typeface="Arial"/>
              <a:buChar char="•"/>
            </a:pPr>
            <a:r>
              <a:rPr lang="en-US" sz="1731" spc="17">
                <a:solidFill>
                  <a:srgbClr val="000000"/>
                </a:solidFill>
                <a:latin typeface="Kollektif"/>
              </a:rPr>
              <a:t>Ferguson N.M., Donnelly C.A., Anderson R.M. The foot-and-mouth epidemic in great britain: Pattern of spread and impact of interventions. Science. 2001;292:1155–1160. [PubMed] [Google Scholar]</a:t>
            </a:r>
          </a:p>
          <a:p>
            <a:pPr marL="373891" lvl="1" indent="-186946">
              <a:lnSpc>
                <a:spcPts val="2424"/>
              </a:lnSpc>
              <a:buFont typeface="Arial"/>
              <a:buChar char="•"/>
            </a:pPr>
            <a:r>
              <a:rPr lang="en-US" sz="1731" spc="17">
                <a:solidFill>
                  <a:srgbClr val="000000"/>
                </a:solidFill>
                <a:latin typeface="Kollektif"/>
              </a:rPr>
              <a:t>Ferguson N.M., Ghani A.C., Donnelly C.A., Hagenaars T.J., Anderson R.M. Estimating the human health risk from possible BSE infection of the british sheep flock. Nature. 2002;415:420–424. [PubMed] [Google Scholar]</a:t>
            </a:r>
          </a:p>
          <a:p>
            <a:pPr marL="373891" lvl="1" indent="-186946">
              <a:lnSpc>
                <a:spcPts val="2424"/>
              </a:lnSpc>
              <a:buFont typeface="Arial"/>
              <a:buChar char="•"/>
            </a:pPr>
            <a:r>
              <a:rPr lang="en-US" sz="1731" spc="17">
                <a:solidFill>
                  <a:srgbClr val="000000"/>
                </a:solidFill>
                <a:latin typeface="Kollektif"/>
              </a:rPr>
              <a:t>IHME COVID-19 health service utilization forecasting team, Murray Christopher J.L. 2020. Forecasting COVID-19 impact on hospital bed-days, ICU-days, ventilator-days and deaths by US state in the next 4 months. medRxiv 2020, [CrossRef] [Google Scholar]</a:t>
            </a:r>
          </a:p>
          <a:p>
            <a:pPr marL="373891" lvl="1" indent="-186946">
              <a:lnSpc>
                <a:spcPts val="2424"/>
              </a:lnSpc>
              <a:buFont typeface="Arial"/>
              <a:buChar char="•"/>
            </a:pPr>
            <a:r>
              <a:rPr lang="en-US" sz="1731" spc="17">
                <a:solidFill>
                  <a:srgbClr val="000000"/>
                </a:solidFill>
                <a:latin typeface="Kollektif"/>
              </a:rPr>
              <a:t>Ioannidis J.P. Boston Review; 2020. The Totality of the Evidence. Retrieved from http://bostonreview.net/science-nature/john-p-ioannidis-totality-evidence. (Accessed 2 June 2020) [Google Scholar]</a:t>
            </a:r>
          </a:p>
          <a:p>
            <a:pPr marL="373891" lvl="1" indent="-186946">
              <a:lnSpc>
                <a:spcPts val="2424"/>
              </a:lnSpc>
              <a:buFont typeface="Arial"/>
              <a:buChar char="•"/>
            </a:pPr>
            <a:r>
              <a:rPr lang="en-US" sz="1731" spc="17">
                <a:solidFill>
                  <a:srgbClr val="000000"/>
                </a:solidFill>
                <a:latin typeface="Kollektif"/>
              </a:rPr>
              <a:t>Ioannidis J.P. STAT; 2020. A fiasco-in-the-making? As the Coronavirus pandemic takes hold we are making decisions without reliable data. Retrieved from https://www.statnews.com/2020/03/17/a-fiasco-in-the-making-as-the-coronavirus-pandemic-takes-hold-we-are-making-decisions-without-reliable-data/. (Accessed 18 June 2020) [Google Scholar]</a:t>
            </a:r>
          </a:p>
          <a:p>
            <a:pPr marL="373891" lvl="1" indent="-186946">
              <a:lnSpc>
                <a:spcPts val="2424"/>
              </a:lnSpc>
              <a:buFont typeface="Arial"/>
              <a:buChar char="•"/>
            </a:pPr>
            <a:r>
              <a:rPr lang="en-US" sz="1731" spc="17">
                <a:solidFill>
                  <a:srgbClr val="000000"/>
                </a:solidFill>
                <a:latin typeface="Kollektif"/>
              </a:rPr>
              <a:t>Ioannidis, John P. A. (2020c). Interview given on March 22 to in2life.gr: An external file that holds a picture, illustration, etc.</a:t>
            </a:r>
          </a:p>
          <a:p>
            <a:pPr marL="373891" lvl="1" indent="-186946">
              <a:lnSpc>
                <a:spcPts val="2424"/>
              </a:lnSpc>
              <a:buFont typeface="Arial"/>
              <a:buChar char="•"/>
            </a:pPr>
            <a:r>
              <a:rPr lang="en-US" sz="1731" spc="17">
                <a:solidFill>
                  <a:srgbClr val="000000"/>
                </a:solidFill>
                <a:latin typeface="Kollektif"/>
              </a:rPr>
              <a:t>Object name is fx1_lrg.gif (“The lockdown is the correct decision, but…”): An external file that holds a picture, illustration, etc.</a:t>
            </a:r>
          </a:p>
          <a:p>
            <a:pPr marL="373891" lvl="1" indent="-186946">
              <a:lnSpc>
                <a:spcPts val="2424"/>
              </a:lnSpc>
              <a:buFont typeface="Arial"/>
              <a:buChar char="•"/>
            </a:pPr>
            <a:r>
              <a:rPr lang="en-US" sz="1731" spc="17">
                <a:solidFill>
                  <a:srgbClr val="000000"/>
                </a:solidFill>
                <a:latin typeface="Kollektif"/>
              </a:rPr>
              <a:t>Object name is fx2_lrg.gifAn external file that holds a picture, illustration, etc.</a:t>
            </a:r>
          </a:p>
          <a:p>
            <a:pPr marL="373891" lvl="1" indent="-186946">
              <a:lnSpc>
                <a:spcPts val="2424"/>
              </a:lnSpc>
              <a:buFont typeface="Arial"/>
              <a:buChar char="•"/>
            </a:pPr>
            <a:r>
              <a:rPr lang="en-US" sz="1731" spc="17">
                <a:solidFill>
                  <a:srgbClr val="000000"/>
                </a:solidFill>
                <a:latin typeface="Kollektif"/>
              </a:rPr>
              <a:t>Object name is fx3_lrg.gif (the stringent measures that are taken at this phase are necessary because it seems that we have lost control of the epidemic, https://www.in2life.gr/features/notes/article/1004752/ioannhs-ioannidhs-sosth-tora-h-karantina-alla-.htm. (Accessed 18 June 2020).</a:t>
            </a:r>
          </a:p>
          <a:p>
            <a:pPr marL="373891" lvl="1" indent="-186946">
              <a:lnSpc>
                <a:spcPts val="2424"/>
              </a:lnSpc>
              <a:buFont typeface="Arial"/>
              <a:buChar char="•"/>
            </a:pPr>
            <a:r>
              <a:rPr lang="en-US" sz="1731" spc="17">
                <a:solidFill>
                  <a:srgbClr val="000000"/>
                </a:solidFill>
                <a:latin typeface="Kollektif"/>
              </a:rPr>
              <a:t>Ioannidis J.P. Coronavirus disease 2019: The harms of exaggerated information and non-evidence-based measures. European Journal of Clinical Investigation. 2020;50 [PMC free article] [PubMed] [Google Scholar]</a:t>
            </a:r>
          </a:p>
          <a:p>
            <a:pPr marL="373891" lvl="1" indent="-186946">
              <a:lnSpc>
                <a:spcPts val="2424"/>
              </a:lnSpc>
              <a:buFont typeface="Arial"/>
              <a:buChar char="•"/>
            </a:pPr>
            <a:r>
              <a:rPr lang="en-US" sz="1731" spc="17">
                <a:solidFill>
                  <a:srgbClr val="000000"/>
                </a:solidFill>
                <a:latin typeface="Kollektif"/>
              </a:rPr>
              <a:t>Ioannidis J.P.A., Axford C.A., Contopoulos-Ioannidis J.P. Population-level COVID-19 mortality risk for non-elderly individuals overall and for non-elderly individuals without underlying diseases in pandemic epicenters. Environmental Research. 2020;188 article 890. [PMC free article] [PubMed] [Google Scholar]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1816692"/>
            <a:chOff x="0" y="0"/>
            <a:chExt cx="5869265" cy="478470"/>
          </a:xfrm>
        </p:grpSpPr>
        <p:sp>
          <p:nvSpPr>
            <p:cNvPr id="4" name="Freeform 4"/>
            <p:cNvSpPr/>
            <p:nvPr/>
          </p:nvSpPr>
          <p:spPr>
            <a:xfrm>
              <a:off x="0" y="0"/>
              <a:ext cx="5869265" cy="478470"/>
            </a:xfrm>
            <a:custGeom>
              <a:avLst/>
              <a:gdLst/>
              <a:ahLst/>
              <a:cxnLst/>
              <a:rect l="l" t="t" r="r" b="b"/>
              <a:pathLst>
                <a:path w="5869265" h="478470">
                  <a:moveTo>
                    <a:pt x="203200" y="0"/>
                  </a:moveTo>
                  <a:lnTo>
                    <a:pt x="5666065" y="0"/>
                  </a:lnTo>
                  <a:lnTo>
                    <a:pt x="5869265" y="478470"/>
                  </a:lnTo>
                  <a:lnTo>
                    <a:pt x="0" y="47847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5942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TextBox 9"/>
          <p:cNvSpPr txBox="1"/>
          <p:nvPr/>
        </p:nvSpPr>
        <p:spPr>
          <a:xfrm>
            <a:off x="568801" y="470993"/>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Appendix: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926001"/>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662045" y="2981747"/>
            <a:ext cx="17228576" cy="7514980"/>
            <a:chOff x="0" y="0"/>
            <a:chExt cx="22971435" cy="10019974"/>
          </a:xfrm>
        </p:grpSpPr>
        <p:grpSp>
          <p:nvGrpSpPr>
            <p:cNvPr id="7" name="Group 7"/>
            <p:cNvGrpSpPr/>
            <p:nvPr/>
          </p:nvGrpSpPr>
          <p:grpSpPr>
            <a:xfrm>
              <a:off x="210692" y="0"/>
              <a:ext cx="5456481" cy="1110253"/>
              <a:chOff x="0" y="0"/>
              <a:chExt cx="1077823" cy="219309"/>
            </a:xfrm>
          </p:grpSpPr>
          <p:sp>
            <p:nvSpPr>
              <p:cNvPr id="8" name="Freeform 8"/>
              <p:cNvSpPr/>
              <p:nvPr/>
            </p:nvSpPr>
            <p:spPr>
              <a:xfrm>
                <a:off x="0" y="0"/>
                <a:ext cx="1077823" cy="219309"/>
              </a:xfrm>
              <a:custGeom>
                <a:avLst/>
                <a:gdLst/>
                <a:ahLst/>
                <a:cxnLst/>
                <a:rect l="l" t="t" r="r" b="b"/>
                <a:pathLst>
                  <a:path w="1077823" h="219309">
                    <a:moveTo>
                      <a:pt x="0" y="0"/>
                    </a:moveTo>
                    <a:lnTo>
                      <a:pt x="1077823" y="0"/>
                    </a:lnTo>
                    <a:lnTo>
                      <a:pt x="1077823" y="219309"/>
                    </a:lnTo>
                    <a:lnTo>
                      <a:pt x="0" y="219309"/>
                    </a:lnTo>
                    <a:close/>
                  </a:path>
                </a:pathLst>
              </a:custGeom>
              <a:solidFill>
                <a:srgbClr val="1A1A1A"/>
              </a:solidFill>
            </p:spPr>
            <p:txBody>
              <a:bodyPr/>
              <a:lstStyle/>
              <a:p>
                <a:endParaRPr lang="en-US"/>
              </a:p>
            </p:txBody>
          </p:sp>
          <p:sp>
            <p:nvSpPr>
              <p:cNvPr id="9" name="TextBox 9"/>
              <p:cNvSpPr txBox="1"/>
              <p:nvPr/>
            </p:nvSpPr>
            <p:spPr>
              <a:xfrm>
                <a:off x="0" y="-57150"/>
                <a:ext cx="1077823" cy="276459"/>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New York Prediction </a:t>
                </a:r>
              </a:p>
            </p:txBody>
          </p:sp>
        </p:grpSp>
        <p:sp>
          <p:nvSpPr>
            <p:cNvPr id="10" name="TextBox 10"/>
            <p:cNvSpPr txBox="1"/>
            <p:nvPr/>
          </p:nvSpPr>
          <p:spPr>
            <a:xfrm>
              <a:off x="0" y="1175844"/>
              <a:ext cx="10225820" cy="2505430"/>
            </a:xfrm>
            <a:prstGeom prst="rect">
              <a:avLst/>
            </a:prstGeom>
          </p:spPr>
          <p:txBody>
            <a:bodyPr lIns="0" tIns="0" rIns="0" bIns="0" rtlCol="0" anchor="t">
              <a:spAutoFit/>
            </a:bodyPr>
            <a:lstStyle/>
            <a:p>
              <a:pPr>
                <a:lnSpc>
                  <a:spcPts val="2481"/>
                </a:lnSpc>
              </a:pPr>
              <a:endParaRPr/>
            </a:p>
            <a:p>
              <a:pPr marL="345689" lvl="1" indent="-172844">
                <a:lnSpc>
                  <a:spcPts val="2481"/>
                </a:lnSpc>
                <a:buFont typeface="Arial"/>
                <a:buChar char="•"/>
              </a:pPr>
              <a:r>
                <a:rPr lang="en-US" sz="1601" spc="156">
                  <a:solidFill>
                    <a:srgbClr val="000000"/>
                  </a:solidFill>
                  <a:latin typeface="Times New Roman Bold"/>
                </a:rPr>
                <a:t>Forecasted need:</a:t>
              </a:r>
              <a:r>
                <a:rPr lang="en-US" sz="1601" spc="156">
                  <a:solidFill>
                    <a:srgbClr val="000000"/>
                  </a:solidFill>
                  <a:latin typeface="Times New Roman"/>
                </a:rPr>
                <a:t> Up to 140,000 hospital beds and 40,000 ICU units.</a:t>
              </a:r>
            </a:p>
            <a:p>
              <a:pPr>
                <a:lnSpc>
                  <a:spcPts val="2481"/>
                </a:lnSpc>
              </a:pPr>
              <a:endParaRPr lang="en-US" sz="1601" spc="156">
                <a:solidFill>
                  <a:srgbClr val="000000"/>
                </a:solidFill>
                <a:latin typeface="Times New Roman"/>
              </a:endParaRPr>
            </a:p>
            <a:p>
              <a:pPr marL="345689" lvl="1" indent="-172844">
                <a:lnSpc>
                  <a:spcPts val="2481"/>
                </a:lnSpc>
                <a:buFont typeface="Arial"/>
                <a:buChar char="•"/>
              </a:pPr>
              <a:r>
                <a:rPr lang="en-US" sz="1601" spc="156">
                  <a:solidFill>
                    <a:srgbClr val="000000"/>
                  </a:solidFill>
                  <a:latin typeface="Times New Roman Bold"/>
                </a:rPr>
                <a:t>Reality:</a:t>
              </a:r>
              <a:r>
                <a:rPr lang="en-US" sz="1601" spc="156">
                  <a:solidFill>
                    <a:srgbClr val="000000"/>
                  </a:solidFill>
                  <a:latin typeface="Times New Roman"/>
                </a:rPr>
                <a:t> Intensive care bed usage declined, total hospitalized lower than expected.</a:t>
              </a:r>
            </a:p>
            <a:p>
              <a:pPr marL="0" lvl="0" indent="0" algn="just">
                <a:lnSpc>
                  <a:spcPts val="2481"/>
                </a:lnSpc>
              </a:pPr>
              <a:endParaRPr lang="en-US" sz="1601" spc="156">
                <a:solidFill>
                  <a:srgbClr val="000000"/>
                </a:solidFill>
                <a:latin typeface="Times New Roman"/>
              </a:endParaRPr>
            </a:p>
          </p:txBody>
        </p:sp>
        <p:sp>
          <p:nvSpPr>
            <p:cNvPr id="11" name="Freeform 11"/>
            <p:cNvSpPr/>
            <p:nvPr/>
          </p:nvSpPr>
          <p:spPr>
            <a:xfrm>
              <a:off x="2939205" y="8616586"/>
              <a:ext cx="1280910" cy="1403387"/>
            </a:xfrm>
            <a:custGeom>
              <a:avLst/>
              <a:gdLst/>
              <a:ahLst/>
              <a:cxnLst/>
              <a:rect l="l" t="t" r="r" b="b"/>
              <a:pathLst>
                <a:path w="1280910" h="1403387">
                  <a:moveTo>
                    <a:pt x="0" y="0"/>
                  </a:moveTo>
                  <a:lnTo>
                    <a:pt x="1280910" y="0"/>
                  </a:lnTo>
                  <a:lnTo>
                    <a:pt x="1280910" y="1403388"/>
                  </a:lnTo>
                  <a:lnTo>
                    <a:pt x="0" y="1403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210692" y="4772977"/>
              <a:ext cx="5920004" cy="1179664"/>
              <a:chOff x="0" y="0"/>
              <a:chExt cx="1169383" cy="233020"/>
            </a:xfrm>
          </p:grpSpPr>
          <p:sp>
            <p:nvSpPr>
              <p:cNvPr id="13" name="Freeform 13"/>
              <p:cNvSpPr/>
              <p:nvPr/>
            </p:nvSpPr>
            <p:spPr>
              <a:xfrm>
                <a:off x="0" y="0"/>
                <a:ext cx="1169383" cy="233020"/>
              </a:xfrm>
              <a:custGeom>
                <a:avLst/>
                <a:gdLst/>
                <a:ahLst/>
                <a:cxnLst/>
                <a:rect l="l" t="t" r="r" b="b"/>
                <a:pathLst>
                  <a:path w="1169383" h="233020">
                    <a:moveTo>
                      <a:pt x="0" y="0"/>
                    </a:moveTo>
                    <a:lnTo>
                      <a:pt x="1169383" y="0"/>
                    </a:lnTo>
                    <a:lnTo>
                      <a:pt x="1169383" y="233020"/>
                    </a:lnTo>
                    <a:lnTo>
                      <a:pt x="0" y="233020"/>
                    </a:lnTo>
                    <a:close/>
                  </a:path>
                </a:pathLst>
              </a:custGeom>
              <a:solidFill>
                <a:srgbClr val="1A1A1A"/>
              </a:solidFill>
            </p:spPr>
            <p:txBody>
              <a:bodyPr/>
              <a:lstStyle/>
              <a:p>
                <a:endParaRPr lang="en-US"/>
              </a:p>
            </p:txBody>
          </p:sp>
          <p:sp>
            <p:nvSpPr>
              <p:cNvPr id="14" name="TextBox 14"/>
              <p:cNvSpPr txBox="1"/>
              <p:nvPr/>
            </p:nvSpPr>
            <p:spPr>
              <a:xfrm>
                <a:off x="0" y="-57150"/>
                <a:ext cx="1169383" cy="29017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California Prediction</a:t>
                </a:r>
              </a:p>
            </p:txBody>
          </p:sp>
        </p:grpSp>
        <p:sp>
          <p:nvSpPr>
            <p:cNvPr id="15" name="TextBox 15"/>
            <p:cNvSpPr txBox="1"/>
            <p:nvPr/>
          </p:nvSpPr>
          <p:spPr>
            <a:xfrm>
              <a:off x="0" y="6038366"/>
              <a:ext cx="10689343" cy="2850007"/>
            </a:xfrm>
            <a:prstGeom prst="rect">
              <a:avLst/>
            </a:prstGeom>
          </p:spPr>
          <p:txBody>
            <a:bodyPr lIns="0" tIns="0" rIns="0" bIns="0" rtlCol="0" anchor="t">
              <a:spAutoFit/>
            </a:bodyPr>
            <a:lstStyle/>
            <a:p>
              <a:pPr>
                <a:lnSpc>
                  <a:spcPts val="2207"/>
                </a:lnSpc>
              </a:pPr>
              <a:endParaRPr/>
            </a:p>
            <a:p>
              <a:pPr marL="345439" lvl="1" indent="-172720">
                <a:lnSpc>
                  <a:spcPts val="2479"/>
                </a:lnSpc>
                <a:buFont typeface="Arial"/>
                <a:buChar char="•"/>
              </a:pPr>
              <a:r>
                <a:rPr lang="en-US" sz="1599" spc="156">
                  <a:solidFill>
                    <a:srgbClr val="231F20"/>
                  </a:solidFill>
                  <a:latin typeface="Times New Roman Bold"/>
                </a:rPr>
                <a:t>Projected need:</a:t>
              </a:r>
              <a:r>
                <a:rPr lang="en-US" sz="1599" spc="156">
                  <a:solidFill>
                    <a:srgbClr val="231F20"/>
                  </a:solidFill>
                  <a:latin typeface="Times New Roman"/>
                </a:rPr>
                <a:t> 1.2 million hospitalizations, requiring 50,000 additional beds.</a:t>
              </a:r>
            </a:p>
            <a:p>
              <a:pPr>
                <a:lnSpc>
                  <a:spcPts val="2479"/>
                </a:lnSpc>
              </a:pPr>
              <a:endParaRPr lang="en-US" sz="1599" spc="156">
                <a:solidFill>
                  <a:srgbClr val="231F20"/>
                </a:solidFill>
                <a:latin typeface="Times New Roman"/>
              </a:endParaRPr>
            </a:p>
            <a:p>
              <a:pPr marL="345439" lvl="1" indent="-172720">
                <a:lnSpc>
                  <a:spcPts val="2479"/>
                </a:lnSpc>
                <a:buFont typeface="Arial"/>
                <a:buChar char="•"/>
              </a:pPr>
              <a:r>
                <a:rPr lang="en-US" sz="1599" spc="156">
                  <a:solidFill>
                    <a:srgbClr val="231F20"/>
                  </a:solidFill>
                  <a:latin typeface="Times New Roman Bold"/>
                </a:rPr>
                <a:t>Reality: </a:t>
              </a:r>
              <a:r>
                <a:rPr lang="en-US" sz="1599" spc="156">
                  <a:solidFill>
                    <a:srgbClr val="231F20"/>
                  </a:solidFill>
                  <a:latin typeface="Times New Roman"/>
                </a:rPr>
                <a:t>COVID-19 patients occupied fewer than 20% of ICU beds, and general hospital bed usage was well below 5%.</a:t>
              </a:r>
            </a:p>
            <a:p>
              <a:pPr marL="0" lvl="0" indent="0">
                <a:lnSpc>
                  <a:spcPts val="2207"/>
                </a:lnSpc>
                <a:spcBef>
                  <a:spcPct val="0"/>
                </a:spcBef>
              </a:pPr>
              <a:endParaRPr lang="en-US" sz="1599" spc="156">
                <a:solidFill>
                  <a:srgbClr val="231F20"/>
                </a:solidFill>
                <a:latin typeface="Times New Roman"/>
              </a:endParaRPr>
            </a:p>
          </p:txBody>
        </p:sp>
        <p:grpSp>
          <p:nvGrpSpPr>
            <p:cNvPr id="16" name="Group 16"/>
            <p:cNvGrpSpPr/>
            <p:nvPr/>
          </p:nvGrpSpPr>
          <p:grpSpPr>
            <a:xfrm>
              <a:off x="12512952" y="0"/>
              <a:ext cx="6274387" cy="1091353"/>
              <a:chOff x="0" y="0"/>
              <a:chExt cx="1205404" cy="209665"/>
            </a:xfrm>
          </p:grpSpPr>
          <p:sp>
            <p:nvSpPr>
              <p:cNvPr id="17" name="Freeform 17"/>
              <p:cNvSpPr/>
              <p:nvPr/>
            </p:nvSpPr>
            <p:spPr>
              <a:xfrm>
                <a:off x="0" y="0"/>
                <a:ext cx="1205404" cy="209665"/>
              </a:xfrm>
              <a:custGeom>
                <a:avLst/>
                <a:gdLst/>
                <a:ahLst/>
                <a:cxnLst/>
                <a:rect l="l" t="t" r="r" b="b"/>
                <a:pathLst>
                  <a:path w="1205404" h="209665">
                    <a:moveTo>
                      <a:pt x="0" y="0"/>
                    </a:moveTo>
                    <a:lnTo>
                      <a:pt x="1205404" y="0"/>
                    </a:lnTo>
                    <a:lnTo>
                      <a:pt x="1205404" y="209665"/>
                    </a:lnTo>
                    <a:lnTo>
                      <a:pt x="0" y="209665"/>
                    </a:lnTo>
                    <a:close/>
                  </a:path>
                </a:pathLst>
              </a:custGeom>
              <a:solidFill>
                <a:srgbClr val="1A1A1A"/>
              </a:solidFill>
            </p:spPr>
            <p:txBody>
              <a:bodyPr/>
              <a:lstStyle/>
              <a:p>
                <a:endParaRPr lang="en-US"/>
              </a:p>
            </p:txBody>
          </p:sp>
          <p:sp>
            <p:nvSpPr>
              <p:cNvPr id="18" name="TextBox 18"/>
              <p:cNvSpPr txBox="1"/>
              <p:nvPr/>
            </p:nvSpPr>
            <p:spPr>
              <a:xfrm>
                <a:off x="0" y="-57150"/>
                <a:ext cx="1205404" cy="266815"/>
              </a:xfrm>
              <a:prstGeom prst="rect">
                <a:avLst/>
              </a:prstGeom>
            </p:spPr>
            <p:txBody>
              <a:bodyPr lIns="52232" tIns="52232" rIns="52232" bIns="52232" rtlCol="0" anchor="ctr"/>
              <a:lstStyle/>
              <a:p>
                <a:pPr marL="0" lvl="0" indent="0" algn="ctr">
                  <a:lnSpc>
                    <a:spcPts val="4114"/>
                  </a:lnSpc>
                  <a:spcBef>
                    <a:spcPct val="0"/>
                  </a:spcBef>
                </a:pPr>
                <a:r>
                  <a:rPr lang="en-US" sz="2981" spc="29">
                    <a:solidFill>
                      <a:srgbClr val="FFFFFF"/>
                    </a:solidFill>
                    <a:latin typeface="DM Sans Bold"/>
                  </a:rPr>
                  <a:t>Tennessee Prediction</a:t>
                </a:r>
              </a:p>
            </p:txBody>
          </p:sp>
        </p:grpSp>
        <p:sp>
          <p:nvSpPr>
            <p:cNvPr id="19" name="TextBox 19"/>
            <p:cNvSpPr txBox="1"/>
            <p:nvPr/>
          </p:nvSpPr>
          <p:spPr>
            <a:xfrm>
              <a:off x="12217644" y="1190527"/>
              <a:ext cx="10753792" cy="2896605"/>
            </a:xfrm>
            <a:prstGeom prst="rect">
              <a:avLst/>
            </a:prstGeom>
          </p:spPr>
          <p:txBody>
            <a:bodyPr lIns="0" tIns="0" rIns="0" bIns="0" rtlCol="0" anchor="t">
              <a:spAutoFit/>
            </a:bodyPr>
            <a:lstStyle/>
            <a:p>
              <a:pPr algn="just">
                <a:lnSpc>
                  <a:spcPts val="2487"/>
                </a:lnSpc>
              </a:pPr>
              <a:endParaRPr/>
            </a:p>
            <a:p>
              <a:pPr marL="346511" lvl="1" indent="-173256" algn="just">
                <a:lnSpc>
                  <a:spcPts val="2487"/>
                </a:lnSpc>
                <a:buFont typeface="Arial"/>
                <a:buChar char="•"/>
              </a:pPr>
              <a:r>
                <a:rPr lang="en-US" sz="1604" spc="157">
                  <a:solidFill>
                    <a:srgbClr val="000000"/>
                  </a:solidFill>
                  <a:latin typeface="Times New Roman Bold"/>
                </a:rPr>
                <a:t>Projection:</a:t>
              </a:r>
              <a:r>
                <a:rPr lang="en-US" sz="1604" spc="157">
                  <a:solidFill>
                    <a:srgbClr val="000000"/>
                  </a:solidFill>
                  <a:latin typeface="Times New Roman"/>
                </a:rPr>
                <a:t> Peak on April 19, needing 15,500 inpatient beds, 2,500 ICU beds, and 2,000 ventilators.</a:t>
              </a:r>
            </a:p>
            <a:p>
              <a:pPr algn="just">
                <a:lnSpc>
                  <a:spcPts val="2487"/>
                </a:lnSpc>
              </a:pPr>
              <a:endParaRPr lang="en-US" sz="1604" spc="157">
                <a:solidFill>
                  <a:srgbClr val="000000"/>
                </a:solidFill>
                <a:latin typeface="Times New Roman"/>
              </a:endParaRPr>
            </a:p>
            <a:p>
              <a:pPr marL="346511" lvl="1" indent="-173256" algn="just">
                <a:lnSpc>
                  <a:spcPts val="2487"/>
                </a:lnSpc>
                <a:buFont typeface="Arial"/>
                <a:buChar char="•"/>
              </a:pPr>
              <a:r>
                <a:rPr lang="en-US" sz="1604" spc="157">
                  <a:solidFill>
                    <a:srgbClr val="000000"/>
                  </a:solidFill>
                  <a:latin typeface="Times New Roman Bold"/>
                </a:rPr>
                <a:t>Reality: </a:t>
              </a:r>
              <a:r>
                <a:rPr lang="en-US" sz="1604" spc="157">
                  <a:solidFill>
                    <a:srgbClr val="000000"/>
                  </a:solidFill>
                  <a:latin typeface="Times New Roman"/>
                </a:rPr>
                <a:t>Peak four days earlier, requiring significantly fewer resources than projected.</a:t>
              </a:r>
            </a:p>
            <a:p>
              <a:pPr marL="0" lvl="0" indent="0" algn="just">
                <a:lnSpc>
                  <a:spcPts val="2214"/>
                </a:lnSpc>
                <a:spcBef>
                  <a:spcPct val="0"/>
                </a:spcBef>
              </a:pPr>
              <a:endParaRPr lang="en-US" sz="1604" spc="157">
                <a:solidFill>
                  <a:srgbClr val="000000"/>
                </a:solidFill>
                <a:latin typeface="Times New Roman"/>
              </a:endParaRPr>
            </a:p>
          </p:txBody>
        </p:sp>
      </p:grpSp>
      <p:sp>
        <p:nvSpPr>
          <p:cNvPr id="20" name="Freeform 20"/>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1003529" y="232893"/>
            <a:ext cx="1238707" cy="1591614"/>
          </a:xfrm>
          <a:custGeom>
            <a:avLst/>
            <a:gdLst/>
            <a:ahLst/>
            <a:cxnLst/>
            <a:rect l="l" t="t" r="r" b="b"/>
            <a:pathLst>
              <a:path w="1238707" h="1591614">
                <a:moveTo>
                  <a:pt x="0" y="0"/>
                </a:moveTo>
                <a:lnTo>
                  <a:pt x="1238707" y="0"/>
                </a:lnTo>
                <a:lnTo>
                  <a:pt x="1238707" y="1591614"/>
                </a:lnTo>
                <a:lnTo>
                  <a:pt x="0" y="15916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extBox 22"/>
          <p:cNvSpPr txBox="1"/>
          <p:nvPr/>
        </p:nvSpPr>
        <p:spPr>
          <a:xfrm>
            <a:off x="1622883" y="941320"/>
            <a:ext cx="12993230" cy="883187"/>
          </a:xfrm>
          <a:prstGeom prst="rect">
            <a:avLst/>
          </a:prstGeom>
        </p:spPr>
        <p:txBody>
          <a:bodyPr lIns="0" tIns="0" rIns="0" bIns="0" rtlCol="0" anchor="t">
            <a:spAutoFit/>
          </a:bodyPr>
          <a:lstStyle/>
          <a:p>
            <a:pPr algn="ctr">
              <a:lnSpc>
                <a:spcPts val="7223"/>
              </a:lnSpc>
            </a:pPr>
            <a:r>
              <a:rPr lang="en-US" sz="5234" spc="277">
                <a:solidFill>
                  <a:srgbClr val="FFFFFF"/>
                </a:solidFill>
                <a:latin typeface="Alfa Slab One"/>
              </a:rPr>
              <a:t>PREDICTIONS AND REALITY</a:t>
            </a:r>
          </a:p>
        </p:txBody>
      </p:sp>
      <p:sp>
        <p:nvSpPr>
          <p:cNvPr id="23" name="TextBox 23"/>
          <p:cNvSpPr txBox="1"/>
          <p:nvPr/>
        </p:nvSpPr>
        <p:spPr>
          <a:xfrm>
            <a:off x="10473661" y="7912403"/>
            <a:ext cx="6916638" cy="1076960"/>
          </a:xfrm>
          <a:prstGeom prst="rect">
            <a:avLst/>
          </a:prstGeom>
        </p:spPr>
        <p:txBody>
          <a:bodyPr lIns="0" tIns="0" rIns="0" bIns="0" rtlCol="0" anchor="t">
            <a:spAutoFit/>
          </a:bodyPr>
          <a:lstStyle/>
          <a:p>
            <a:pPr algn="ctr">
              <a:lnSpc>
                <a:spcPts val="2859"/>
              </a:lnSpc>
            </a:pPr>
            <a:r>
              <a:rPr lang="en-US" sz="2199">
                <a:solidFill>
                  <a:srgbClr val="000000"/>
                </a:solidFill>
                <a:latin typeface="Open Sauce"/>
              </a:rPr>
              <a:t>"Here’s my projection model. They were all wrong."</a:t>
            </a:r>
          </a:p>
          <a:p>
            <a:pPr algn="ctr">
              <a:lnSpc>
                <a:spcPts val="2859"/>
              </a:lnSpc>
            </a:pPr>
            <a:endParaRPr lang="en-US" sz="2199">
              <a:solidFill>
                <a:srgbClr val="000000"/>
              </a:solidFill>
              <a:latin typeface="Open Sauce"/>
            </a:endParaRPr>
          </a:p>
          <a:p>
            <a:pPr algn="ctr">
              <a:lnSpc>
                <a:spcPts val="2859"/>
              </a:lnSpc>
              <a:spcBef>
                <a:spcPct val="0"/>
              </a:spcBef>
            </a:pPr>
            <a:r>
              <a:rPr lang="en-US" sz="2199">
                <a:solidFill>
                  <a:srgbClr val="000000"/>
                </a:solidFill>
                <a:latin typeface="Open Sauce"/>
              </a:rPr>
              <a:t>~ </a:t>
            </a:r>
            <a:r>
              <a:rPr lang="en-US" sz="2199">
                <a:solidFill>
                  <a:srgbClr val="000000"/>
                </a:solidFill>
                <a:latin typeface="Open Sauce Semi-Bold"/>
              </a:rPr>
              <a:t>Governor Cuomo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46474" y="0"/>
            <a:ext cx="24168282" cy="2125020"/>
            <a:chOff x="0" y="0"/>
            <a:chExt cx="2380436" cy="209302"/>
          </a:xfrm>
        </p:grpSpPr>
        <p:sp>
          <p:nvSpPr>
            <p:cNvPr id="3" name="Freeform 3"/>
            <p:cNvSpPr/>
            <p:nvPr/>
          </p:nvSpPr>
          <p:spPr>
            <a:xfrm>
              <a:off x="0" y="0"/>
              <a:ext cx="2380436" cy="209302"/>
            </a:xfrm>
            <a:custGeom>
              <a:avLst/>
              <a:gdLst/>
              <a:ahLst/>
              <a:cxnLst/>
              <a:rect l="l" t="t" r="r" b="b"/>
              <a:pathLst>
                <a:path w="2380436" h="209302">
                  <a:moveTo>
                    <a:pt x="203200" y="0"/>
                  </a:moveTo>
                  <a:lnTo>
                    <a:pt x="2380436" y="0"/>
                  </a:lnTo>
                  <a:lnTo>
                    <a:pt x="2177236" y="209302"/>
                  </a:lnTo>
                  <a:lnTo>
                    <a:pt x="0" y="209302"/>
                  </a:lnTo>
                  <a:lnTo>
                    <a:pt x="203200" y="0"/>
                  </a:lnTo>
                  <a:close/>
                </a:path>
              </a:pathLst>
            </a:custGeom>
            <a:solidFill>
              <a:srgbClr val="015892"/>
            </a:solidFill>
          </p:spPr>
          <p:txBody>
            <a:bodyPr/>
            <a:lstStyle/>
            <a:p>
              <a:endParaRPr lang="en-US"/>
            </a:p>
          </p:txBody>
        </p:sp>
        <p:sp>
          <p:nvSpPr>
            <p:cNvPr id="4" name="TextBox 4"/>
            <p:cNvSpPr txBox="1"/>
            <p:nvPr/>
          </p:nvSpPr>
          <p:spPr>
            <a:xfrm>
              <a:off x="101600" y="19050"/>
              <a:ext cx="2177236" cy="190252"/>
            </a:xfrm>
            <a:prstGeom prst="rect">
              <a:avLst/>
            </a:prstGeom>
          </p:spPr>
          <p:txBody>
            <a:bodyPr lIns="50800" tIns="50800" rIns="50800" bIns="50800" rtlCol="0" anchor="ctr"/>
            <a:lstStyle/>
            <a:p>
              <a:pPr algn="ctr">
                <a:lnSpc>
                  <a:spcPts val="2225"/>
                </a:lnSpc>
              </a:pPr>
              <a:endParaRPr/>
            </a:p>
          </p:txBody>
        </p:sp>
      </p:grpSp>
      <p:sp>
        <p:nvSpPr>
          <p:cNvPr id="5" name="TextBox 5"/>
          <p:cNvSpPr txBox="1"/>
          <p:nvPr/>
        </p:nvSpPr>
        <p:spPr>
          <a:xfrm>
            <a:off x="1321264" y="481840"/>
            <a:ext cx="9534168" cy="1056564"/>
          </a:xfrm>
          <a:prstGeom prst="rect">
            <a:avLst/>
          </a:prstGeom>
        </p:spPr>
        <p:txBody>
          <a:bodyPr lIns="0" tIns="0" rIns="0" bIns="0" rtlCol="0" anchor="t">
            <a:spAutoFit/>
          </a:bodyPr>
          <a:lstStyle/>
          <a:p>
            <a:pPr>
              <a:lnSpc>
                <a:spcPts val="8667"/>
              </a:lnSpc>
            </a:pPr>
            <a:r>
              <a:rPr lang="en-US" sz="6281" spc="615">
                <a:solidFill>
                  <a:srgbClr val="FFFFFF"/>
                </a:solidFill>
                <a:latin typeface="Alfa Slab One"/>
              </a:rPr>
              <a:t>Overview</a:t>
            </a:r>
          </a:p>
        </p:txBody>
      </p:sp>
      <p:sp>
        <p:nvSpPr>
          <p:cNvPr id="6" name="Freeform 6"/>
          <p:cNvSpPr/>
          <p:nvPr/>
        </p:nvSpPr>
        <p:spPr>
          <a:xfrm>
            <a:off x="3578998" y="3339095"/>
            <a:ext cx="10793402" cy="1143030"/>
          </a:xfrm>
          <a:custGeom>
            <a:avLst/>
            <a:gdLst/>
            <a:ahLst/>
            <a:cxnLst/>
            <a:rect l="l" t="t" r="r" b="b"/>
            <a:pathLst>
              <a:path w="10793402" h="1143030">
                <a:moveTo>
                  <a:pt x="0" y="0"/>
                </a:moveTo>
                <a:lnTo>
                  <a:pt x="10793401" y="0"/>
                </a:lnTo>
                <a:lnTo>
                  <a:pt x="10793401" y="1143030"/>
                </a:lnTo>
                <a:lnTo>
                  <a:pt x="0" y="1143030"/>
                </a:lnTo>
                <a:lnTo>
                  <a:pt x="0" y="0"/>
                </a:lnTo>
                <a:close/>
              </a:path>
            </a:pathLst>
          </a:custGeom>
          <a:blipFill>
            <a:blip r:embed="rId3"/>
            <a:stretch>
              <a:fillRect t="-86495"/>
            </a:stretch>
          </a:blipFill>
        </p:spPr>
        <p:txBody>
          <a:bodyPr/>
          <a:lstStyle/>
          <a:p>
            <a:endParaRPr lang="en-US"/>
          </a:p>
        </p:txBody>
      </p:sp>
      <p:grpSp>
        <p:nvGrpSpPr>
          <p:cNvPr id="7" name="Group 7"/>
          <p:cNvGrpSpPr/>
          <p:nvPr/>
        </p:nvGrpSpPr>
        <p:grpSpPr>
          <a:xfrm>
            <a:off x="3099326" y="2731319"/>
            <a:ext cx="12366510" cy="1037706"/>
            <a:chOff x="0" y="0"/>
            <a:chExt cx="4281409" cy="359264"/>
          </a:xfrm>
        </p:grpSpPr>
        <p:sp>
          <p:nvSpPr>
            <p:cNvPr id="8" name="Freeform 8"/>
            <p:cNvSpPr/>
            <p:nvPr/>
          </p:nvSpPr>
          <p:spPr>
            <a:xfrm>
              <a:off x="0" y="0"/>
              <a:ext cx="4281409" cy="359264"/>
            </a:xfrm>
            <a:custGeom>
              <a:avLst/>
              <a:gdLst/>
              <a:ahLst/>
              <a:cxnLst/>
              <a:rect l="l" t="t" r="r" b="b"/>
              <a:pathLst>
                <a:path w="4281409" h="359264">
                  <a:moveTo>
                    <a:pt x="0" y="0"/>
                  </a:moveTo>
                  <a:lnTo>
                    <a:pt x="4281409" y="0"/>
                  </a:lnTo>
                  <a:lnTo>
                    <a:pt x="4281409" y="359264"/>
                  </a:lnTo>
                  <a:lnTo>
                    <a:pt x="0" y="359264"/>
                  </a:lnTo>
                  <a:close/>
                </a:path>
              </a:pathLst>
            </a:custGeom>
            <a:solidFill>
              <a:srgbClr val="EFEFEF"/>
            </a:solidFill>
          </p:spPr>
          <p:txBody>
            <a:bodyPr/>
            <a:lstStyle/>
            <a:p>
              <a:endParaRPr lang="en-US"/>
            </a:p>
          </p:txBody>
        </p:sp>
        <p:sp>
          <p:nvSpPr>
            <p:cNvPr id="9" name="TextBox 9"/>
            <p:cNvSpPr txBox="1"/>
            <p:nvPr/>
          </p:nvSpPr>
          <p:spPr>
            <a:xfrm>
              <a:off x="0" y="-19050"/>
              <a:ext cx="4281409" cy="378314"/>
            </a:xfrm>
            <a:prstGeom prst="rect">
              <a:avLst/>
            </a:prstGeom>
          </p:spPr>
          <p:txBody>
            <a:bodyPr lIns="56219" tIns="56219" rIns="56219" bIns="56219" rtlCol="0" anchor="ctr"/>
            <a:lstStyle/>
            <a:p>
              <a:pPr algn="ctr">
                <a:lnSpc>
                  <a:spcPts val="2859"/>
                </a:lnSpc>
              </a:pPr>
              <a:endParaRPr/>
            </a:p>
          </p:txBody>
        </p:sp>
      </p:grpSp>
      <p:sp>
        <p:nvSpPr>
          <p:cNvPr id="10" name="TextBox 10"/>
          <p:cNvSpPr txBox="1"/>
          <p:nvPr/>
        </p:nvSpPr>
        <p:spPr>
          <a:xfrm>
            <a:off x="2702683" y="3035100"/>
            <a:ext cx="13159796" cy="998455"/>
          </a:xfrm>
          <a:prstGeom prst="rect">
            <a:avLst/>
          </a:prstGeom>
        </p:spPr>
        <p:txBody>
          <a:bodyPr lIns="0" tIns="0" rIns="0" bIns="0" rtlCol="0" anchor="t">
            <a:spAutoFit/>
          </a:bodyPr>
          <a:lstStyle/>
          <a:p>
            <a:pPr algn="ctr">
              <a:lnSpc>
                <a:spcPts val="3844"/>
              </a:lnSpc>
            </a:pPr>
            <a:r>
              <a:rPr lang="en-US" sz="2746">
                <a:solidFill>
                  <a:srgbClr val="231F20"/>
                </a:solidFill>
                <a:latin typeface="Times New Roman Bold"/>
              </a:rPr>
              <a:t>FOCUS:</a:t>
            </a:r>
            <a:r>
              <a:rPr lang="en-US" sz="2746">
                <a:solidFill>
                  <a:srgbClr val="231F20"/>
                </a:solidFill>
                <a:latin typeface="Times New Roman"/>
              </a:rPr>
              <a:t>  Analyzing the shortcomings in predicting COVID-19 outcomes.</a:t>
            </a:r>
          </a:p>
          <a:p>
            <a:pPr algn="ctr">
              <a:lnSpc>
                <a:spcPts val="3689"/>
              </a:lnSpc>
            </a:pPr>
            <a:endParaRPr lang="en-US" sz="2746">
              <a:solidFill>
                <a:srgbClr val="231F20"/>
              </a:solidFill>
              <a:latin typeface="Times New Roman"/>
            </a:endParaRPr>
          </a:p>
        </p:txBody>
      </p:sp>
      <p:grpSp>
        <p:nvGrpSpPr>
          <p:cNvPr id="11" name="Group 11"/>
          <p:cNvGrpSpPr/>
          <p:nvPr/>
        </p:nvGrpSpPr>
        <p:grpSpPr>
          <a:xfrm>
            <a:off x="4637951" y="9454077"/>
            <a:ext cx="8980273" cy="1276607"/>
            <a:chOff x="0" y="0"/>
            <a:chExt cx="2365175" cy="336226"/>
          </a:xfrm>
        </p:grpSpPr>
        <p:sp>
          <p:nvSpPr>
            <p:cNvPr id="12" name="Freeform 12"/>
            <p:cNvSpPr/>
            <p:nvPr/>
          </p:nvSpPr>
          <p:spPr>
            <a:xfrm>
              <a:off x="0" y="0"/>
              <a:ext cx="2365175" cy="336226"/>
            </a:xfrm>
            <a:custGeom>
              <a:avLst/>
              <a:gdLst/>
              <a:ahLst/>
              <a:cxnLst/>
              <a:rect l="l" t="t" r="r" b="b"/>
              <a:pathLst>
                <a:path w="2365175" h="336226">
                  <a:moveTo>
                    <a:pt x="203200" y="0"/>
                  </a:moveTo>
                  <a:lnTo>
                    <a:pt x="2161975" y="0"/>
                  </a:lnTo>
                  <a:lnTo>
                    <a:pt x="2365175" y="336226"/>
                  </a:lnTo>
                  <a:lnTo>
                    <a:pt x="0" y="336226"/>
                  </a:lnTo>
                  <a:lnTo>
                    <a:pt x="203200" y="0"/>
                  </a:lnTo>
                  <a:close/>
                </a:path>
              </a:pathLst>
            </a:custGeom>
            <a:solidFill>
              <a:srgbClr val="015892"/>
            </a:solidFill>
          </p:spPr>
          <p:txBody>
            <a:bodyPr/>
            <a:lstStyle/>
            <a:p>
              <a:endParaRPr lang="en-US"/>
            </a:p>
          </p:txBody>
        </p:sp>
        <p:sp>
          <p:nvSpPr>
            <p:cNvPr id="13" name="TextBox 13"/>
            <p:cNvSpPr txBox="1"/>
            <p:nvPr/>
          </p:nvSpPr>
          <p:spPr>
            <a:xfrm>
              <a:off x="127000" y="19050"/>
              <a:ext cx="2111175" cy="317176"/>
            </a:xfrm>
            <a:prstGeom prst="rect">
              <a:avLst/>
            </a:prstGeom>
          </p:spPr>
          <p:txBody>
            <a:bodyPr lIns="50800" tIns="50800" rIns="50800" bIns="50800" rtlCol="0" anchor="ctr"/>
            <a:lstStyle/>
            <a:p>
              <a:pPr algn="ctr">
                <a:lnSpc>
                  <a:spcPts val="2225"/>
                </a:lnSpc>
              </a:pPr>
              <a:endParaRPr/>
            </a:p>
          </p:txBody>
        </p:sp>
      </p:grpSp>
      <p:grpSp>
        <p:nvGrpSpPr>
          <p:cNvPr id="14" name="Group 14"/>
          <p:cNvGrpSpPr/>
          <p:nvPr/>
        </p:nvGrpSpPr>
        <p:grpSpPr>
          <a:xfrm>
            <a:off x="-202342" y="9986576"/>
            <a:ext cx="18692683" cy="657997"/>
            <a:chOff x="0" y="0"/>
            <a:chExt cx="4923176" cy="173300"/>
          </a:xfrm>
        </p:grpSpPr>
        <p:sp>
          <p:nvSpPr>
            <p:cNvPr id="15" name="Freeform 15"/>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16" name="TextBox 16"/>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17" name="TextBox 17"/>
          <p:cNvSpPr txBox="1"/>
          <p:nvPr/>
        </p:nvSpPr>
        <p:spPr>
          <a:xfrm>
            <a:off x="1451795" y="4275913"/>
            <a:ext cx="16231205" cy="3208366"/>
          </a:xfrm>
          <a:prstGeom prst="rect">
            <a:avLst/>
          </a:prstGeom>
        </p:spPr>
        <p:txBody>
          <a:bodyPr lIns="0" tIns="0" rIns="0" bIns="0" rtlCol="0" anchor="t">
            <a:spAutoFit/>
          </a:bodyPr>
          <a:lstStyle/>
          <a:p>
            <a:pPr marL="589476" lvl="1" indent="-294738">
              <a:lnSpc>
                <a:spcPts val="6443"/>
              </a:lnSpc>
              <a:buFont typeface="Arial"/>
              <a:buChar char="•"/>
            </a:pPr>
            <a:r>
              <a:rPr lang="en-US" sz="2730" spc="27">
                <a:solidFill>
                  <a:srgbClr val="000000"/>
                </a:solidFill>
                <a:latin typeface="Times New Roman"/>
              </a:rPr>
              <a:t>The paper critically examines the failures in epidemic forecasting, with a focus on the prominent case of COVID-19. </a:t>
            </a:r>
          </a:p>
          <a:p>
            <a:pPr marL="589476" lvl="1" indent="-294738">
              <a:lnSpc>
                <a:spcPts val="6443"/>
              </a:lnSpc>
              <a:buFont typeface="Arial"/>
              <a:buChar char="•"/>
            </a:pPr>
            <a:r>
              <a:rPr lang="en-US" sz="2730" spc="27">
                <a:solidFill>
                  <a:srgbClr val="000000"/>
                </a:solidFill>
                <a:latin typeface="Times New Roman"/>
              </a:rPr>
              <a:t>It identifies various factors contributing to forecasting inaccuracies and explores potential remedies for improvement.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361988" y="-112803"/>
            <a:ext cx="22284867" cy="1941371"/>
            <a:chOff x="0" y="0"/>
            <a:chExt cx="5869265" cy="511308"/>
          </a:xfrm>
        </p:grpSpPr>
        <p:sp>
          <p:nvSpPr>
            <p:cNvPr id="4" name="Freeform 4"/>
            <p:cNvSpPr/>
            <p:nvPr/>
          </p:nvSpPr>
          <p:spPr>
            <a:xfrm>
              <a:off x="0" y="0"/>
              <a:ext cx="5869265" cy="511308"/>
            </a:xfrm>
            <a:custGeom>
              <a:avLst/>
              <a:gdLst/>
              <a:ahLst/>
              <a:cxnLst/>
              <a:rect l="l" t="t" r="r" b="b"/>
              <a:pathLst>
                <a:path w="5869265" h="511308">
                  <a:moveTo>
                    <a:pt x="203200" y="0"/>
                  </a:moveTo>
                  <a:lnTo>
                    <a:pt x="5666065" y="0"/>
                  </a:lnTo>
                  <a:lnTo>
                    <a:pt x="5869265" y="511308"/>
                  </a:lnTo>
                  <a:lnTo>
                    <a:pt x="0" y="511308"/>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2258"/>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TextBox 9"/>
          <p:cNvSpPr txBox="1"/>
          <p:nvPr/>
        </p:nvSpPr>
        <p:spPr>
          <a:xfrm>
            <a:off x="568801" y="470993"/>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An analysis based on 72 major epidemics....  </a:t>
            </a:r>
          </a:p>
        </p:txBody>
      </p:sp>
      <p:sp>
        <p:nvSpPr>
          <p:cNvPr id="10" name="TextBox 10"/>
          <p:cNvSpPr txBox="1"/>
          <p:nvPr/>
        </p:nvSpPr>
        <p:spPr>
          <a:xfrm>
            <a:off x="814663" y="2337169"/>
            <a:ext cx="16735027" cy="6993722"/>
          </a:xfrm>
          <a:prstGeom prst="rect">
            <a:avLst/>
          </a:prstGeom>
        </p:spPr>
        <p:txBody>
          <a:bodyPr lIns="0" tIns="0" rIns="0" bIns="0" rtlCol="0" anchor="t">
            <a:spAutoFit/>
          </a:bodyPr>
          <a:lstStyle/>
          <a:p>
            <a:pPr marL="761708" lvl="1" indent="-380854">
              <a:lnSpc>
                <a:spcPts val="6914"/>
              </a:lnSpc>
              <a:buFont typeface="Arial"/>
              <a:buChar char="•"/>
            </a:pPr>
            <a:r>
              <a:rPr lang="en-US" sz="3528" spc="35">
                <a:solidFill>
                  <a:srgbClr val="000000"/>
                </a:solidFill>
                <a:latin typeface="Times New Roman"/>
              </a:rPr>
              <a:t>The analysis conducted by Cirillo and Taleb focused on 72 major epidemics (</a:t>
            </a:r>
            <a:r>
              <a:rPr lang="en-US" sz="3528" spc="35">
                <a:solidFill>
                  <a:srgbClr val="FF3131"/>
                </a:solidFill>
                <a:latin typeface="Times New Roman Bold"/>
              </a:rPr>
              <a:t>limited dataset</a:t>
            </a:r>
            <a:r>
              <a:rPr lang="en-US" sz="3528" spc="35">
                <a:solidFill>
                  <a:srgbClr val="000000"/>
                </a:solidFill>
                <a:latin typeface="Times New Roman"/>
              </a:rPr>
              <a:t>)</a:t>
            </a:r>
          </a:p>
          <a:p>
            <a:pPr marL="761708" lvl="1" indent="-380854">
              <a:lnSpc>
                <a:spcPts val="6914"/>
              </a:lnSpc>
              <a:buFont typeface="Arial"/>
              <a:buChar char="•"/>
            </a:pPr>
            <a:r>
              <a:rPr lang="en-US" sz="3528" spc="35">
                <a:solidFill>
                  <a:srgbClr val="000000"/>
                </a:solidFill>
                <a:latin typeface="Times New Roman"/>
              </a:rPr>
              <a:t>Concluded that major epidemics exhibit a fat-tail pattern.</a:t>
            </a:r>
          </a:p>
          <a:p>
            <a:pPr marL="761708" lvl="1" indent="-380854">
              <a:lnSpc>
                <a:spcPts val="6914"/>
              </a:lnSpc>
              <a:buFont typeface="Arial"/>
              <a:buChar char="•"/>
            </a:pPr>
            <a:r>
              <a:rPr lang="en-US" sz="3528" spc="35">
                <a:solidFill>
                  <a:srgbClr val="000000"/>
                </a:solidFill>
                <a:latin typeface="Times New Roman"/>
              </a:rPr>
              <a:t>By selecting the 72 most-noticed outbreaks (</a:t>
            </a:r>
            <a:r>
              <a:rPr lang="en-US" sz="3528" spc="35">
                <a:solidFill>
                  <a:srgbClr val="FF3131"/>
                </a:solidFill>
                <a:latin typeface="Times New Roman Bold"/>
              </a:rPr>
              <a:t>Selection bias toward epidemics that were more prominent</a:t>
            </a:r>
            <a:r>
              <a:rPr lang="en-US" sz="3528" spc="35">
                <a:solidFill>
                  <a:srgbClr val="000000"/>
                </a:solidFill>
                <a:latin typeface="Times New Roman"/>
              </a:rPr>
              <a:t>)</a:t>
            </a:r>
          </a:p>
          <a:p>
            <a:pPr marL="761708" lvl="1" indent="-380854">
              <a:lnSpc>
                <a:spcPts val="6914"/>
              </a:lnSpc>
              <a:buFont typeface="Arial"/>
              <a:buChar char="•"/>
            </a:pPr>
            <a:r>
              <a:rPr lang="en-US" sz="3528" spc="35">
                <a:solidFill>
                  <a:srgbClr val="000000"/>
                </a:solidFill>
                <a:latin typeface="Times New Roman"/>
              </a:rPr>
              <a:t>The sample is not reflective of the entire population of epidemics. </a:t>
            </a:r>
          </a:p>
          <a:p>
            <a:pPr marL="761708" lvl="1" indent="-380854">
              <a:lnSpc>
                <a:spcPts val="6914"/>
              </a:lnSpc>
              <a:buFont typeface="Arial"/>
              <a:buChar char="•"/>
            </a:pPr>
            <a:r>
              <a:rPr lang="en-US" sz="3528" spc="35">
                <a:solidFill>
                  <a:srgbClr val="000000"/>
                </a:solidFill>
                <a:latin typeface="Times New Roman"/>
              </a:rPr>
              <a:t>Exclude less noticeable or historically significant outbreaks (</a:t>
            </a:r>
            <a:r>
              <a:rPr lang="en-US" sz="3528" spc="35">
                <a:solidFill>
                  <a:srgbClr val="FF3131"/>
                </a:solidFill>
                <a:latin typeface="Times New Roman Bold"/>
              </a:rPr>
              <a:t>Skewed or inaccurate results</a:t>
            </a:r>
            <a:r>
              <a:rPr lang="en-US" sz="3528" spc="35">
                <a:solidFill>
                  <a:srgbClr val="000000"/>
                </a:solidFill>
                <a:latin typeface="Times New Roman"/>
              </a:rPr>
              <a:t>) </a:t>
            </a:r>
          </a:p>
        </p:txBody>
      </p:sp>
      <p:sp>
        <p:nvSpPr>
          <p:cNvPr id="11" name="TextBox 11"/>
          <p:cNvSpPr txBox="1"/>
          <p:nvPr/>
        </p:nvSpPr>
        <p:spPr>
          <a:xfrm>
            <a:off x="13626624" y="9409732"/>
            <a:ext cx="4399178" cy="412278"/>
          </a:xfrm>
          <a:prstGeom prst="rect">
            <a:avLst/>
          </a:prstGeom>
        </p:spPr>
        <p:txBody>
          <a:bodyPr lIns="0" tIns="0" rIns="0" bIns="0" rtlCol="0" anchor="t">
            <a:spAutoFit/>
          </a:bodyPr>
          <a:lstStyle/>
          <a:p>
            <a:pPr>
              <a:lnSpc>
                <a:spcPts val="3001"/>
              </a:lnSpc>
            </a:pPr>
            <a:r>
              <a:rPr lang="en-US" sz="2143">
                <a:solidFill>
                  <a:srgbClr val="000000"/>
                </a:solidFill>
                <a:latin typeface="Times New Roman Bold"/>
              </a:rPr>
              <a:t>Source: National Library of Medicine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014346" y="-234805"/>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765806" y="2494477"/>
            <a:ext cx="17009219" cy="6449138"/>
          </a:xfrm>
          <a:custGeom>
            <a:avLst/>
            <a:gdLst/>
            <a:ahLst/>
            <a:cxnLst/>
            <a:rect l="l" t="t" r="r" b="b"/>
            <a:pathLst>
              <a:path w="17009219" h="6449138">
                <a:moveTo>
                  <a:pt x="0" y="0"/>
                </a:moveTo>
                <a:lnTo>
                  <a:pt x="17009219" y="0"/>
                </a:lnTo>
                <a:lnTo>
                  <a:pt x="17009219" y="6449138"/>
                </a:lnTo>
                <a:lnTo>
                  <a:pt x="0" y="6449138"/>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796070" y="405859"/>
            <a:ext cx="10285719" cy="1045656"/>
          </a:xfrm>
          <a:prstGeom prst="rect">
            <a:avLst/>
          </a:prstGeom>
        </p:spPr>
        <p:txBody>
          <a:bodyPr lIns="0" tIns="0" rIns="0" bIns="0" rtlCol="0" anchor="t">
            <a:spAutoFit/>
          </a:bodyPr>
          <a:lstStyle/>
          <a:p>
            <a:pPr algn="ctr">
              <a:lnSpc>
                <a:spcPts val="7686"/>
              </a:lnSpc>
            </a:pPr>
            <a:r>
              <a:rPr lang="en-US" sz="5569" spc="295">
                <a:solidFill>
                  <a:srgbClr val="FFFFFF"/>
                </a:solidFill>
                <a:latin typeface="Times New Roman Bold"/>
              </a:rPr>
              <a:t>Selected Models</a:t>
            </a:r>
          </a:p>
        </p:txBody>
      </p:sp>
      <p:sp>
        <p:nvSpPr>
          <p:cNvPr id="11" name="TextBox 11"/>
          <p:cNvSpPr txBox="1"/>
          <p:nvPr/>
        </p:nvSpPr>
        <p:spPr>
          <a:xfrm>
            <a:off x="3501573" y="9178122"/>
            <a:ext cx="14273452" cy="436881"/>
          </a:xfrm>
          <a:prstGeom prst="rect">
            <a:avLst/>
          </a:prstGeom>
        </p:spPr>
        <p:txBody>
          <a:bodyPr lIns="0" tIns="0" rIns="0" bIns="0" rtlCol="0" anchor="t">
            <a:spAutoFit/>
          </a:bodyPr>
          <a:lstStyle/>
          <a:p>
            <a:pPr algn="r">
              <a:lnSpc>
                <a:spcPts val="3219"/>
              </a:lnSpc>
            </a:pPr>
            <a:r>
              <a:rPr lang="en-US" sz="2299">
                <a:solidFill>
                  <a:srgbClr val="000000"/>
                </a:solidFill>
                <a:latin typeface="Times New Roman Bold"/>
              </a:rPr>
              <a:t>Source: Center for Systems Science and Engineering at Johns Hopkins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014346" y="-234805"/>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TextBox 9"/>
          <p:cNvSpPr txBox="1"/>
          <p:nvPr/>
        </p:nvSpPr>
        <p:spPr>
          <a:xfrm>
            <a:off x="748038" y="405859"/>
            <a:ext cx="12434780" cy="1044246"/>
          </a:xfrm>
          <a:prstGeom prst="rect">
            <a:avLst/>
          </a:prstGeom>
        </p:spPr>
        <p:txBody>
          <a:bodyPr lIns="0" tIns="0" rIns="0" bIns="0" rtlCol="0" anchor="t">
            <a:spAutoFit/>
          </a:bodyPr>
          <a:lstStyle/>
          <a:p>
            <a:pPr>
              <a:lnSpc>
                <a:spcPts val="7686"/>
              </a:lnSpc>
            </a:pPr>
            <a:r>
              <a:rPr lang="en-US" sz="5569" spc="295">
                <a:solidFill>
                  <a:srgbClr val="FFFFFF"/>
                </a:solidFill>
                <a:latin typeface="Times New Roman Bold"/>
              </a:rPr>
              <a:t>More on the Modelling Approach...</a:t>
            </a:r>
          </a:p>
        </p:txBody>
      </p:sp>
      <p:sp>
        <p:nvSpPr>
          <p:cNvPr id="10" name="TextBox 10"/>
          <p:cNvSpPr txBox="1"/>
          <p:nvPr/>
        </p:nvSpPr>
        <p:spPr>
          <a:xfrm>
            <a:off x="12510523" y="9475079"/>
            <a:ext cx="5661409" cy="361315"/>
          </a:xfrm>
          <a:prstGeom prst="rect">
            <a:avLst/>
          </a:prstGeom>
        </p:spPr>
        <p:txBody>
          <a:bodyPr lIns="0" tIns="0" rIns="0" bIns="0" rtlCol="0" anchor="t">
            <a:spAutoFit/>
          </a:bodyPr>
          <a:lstStyle/>
          <a:p>
            <a:pPr>
              <a:lnSpc>
                <a:spcPts val="2659"/>
              </a:lnSpc>
            </a:pPr>
            <a:r>
              <a:rPr lang="en-US" sz="1899">
                <a:solidFill>
                  <a:srgbClr val="000000"/>
                </a:solidFill>
                <a:latin typeface="Times New Roman Bold"/>
              </a:rPr>
              <a:t>Source: National Library of Medicine, Various studies</a:t>
            </a:r>
          </a:p>
        </p:txBody>
      </p:sp>
      <p:sp>
        <p:nvSpPr>
          <p:cNvPr id="11" name="TextBox 11"/>
          <p:cNvSpPr txBox="1"/>
          <p:nvPr/>
        </p:nvSpPr>
        <p:spPr>
          <a:xfrm>
            <a:off x="870681" y="1861098"/>
            <a:ext cx="15752027" cy="6813882"/>
          </a:xfrm>
          <a:prstGeom prst="rect">
            <a:avLst/>
          </a:prstGeom>
        </p:spPr>
        <p:txBody>
          <a:bodyPr lIns="0" tIns="0" rIns="0" bIns="0" rtlCol="0" anchor="t">
            <a:spAutoFit/>
          </a:bodyPr>
          <a:lstStyle/>
          <a:p>
            <a:pPr algn="just">
              <a:lnSpc>
                <a:spcPts val="8048"/>
              </a:lnSpc>
            </a:pPr>
            <a:r>
              <a:rPr lang="en-US" sz="3219">
                <a:solidFill>
                  <a:srgbClr val="004AAD"/>
                </a:solidFill>
                <a:latin typeface="Times New Roman Bold"/>
              </a:rPr>
              <a:t>     Co-variate driven SEIR combined with spline:</a:t>
            </a:r>
          </a:p>
          <a:p>
            <a:pPr marL="695071" lvl="1" indent="-347536" algn="just">
              <a:lnSpc>
                <a:spcPts val="5215"/>
              </a:lnSpc>
              <a:buFont typeface="Arial"/>
              <a:buChar char="•"/>
            </a:pPr>
            <a:r>
              <a:rPr lang="en-US" sz="3219">
                <a:solidFill>
                  <a:srgbClr val="000000"/>
                </a:solidFill>
                <a:latin typeface="Times New Roman"/>
              </a:rPr>
              <a:t>Captures complex dynamics using flexible spline curves.</a:t>
            </a:r>
          </a:p>
          <a:p>
            <a:pPr algn="just">
              <a:lnSpc>
                <a:spcPts val="8048"/>
              </a:lnSpc>
            </a:pPr>
            <a:r>
              <a:rPr lang="en-US" sz="3219">
                <a:solidFill>
                  <a:srgbClr val="004AAD"/>
                </a:solidFill>
                <a:latin typeface="Times New Roman"/>
              </a:rPr>
              <a:t>     </a:t>
            </a:r>
            <a:r>
              <a:rPr lang="en-US" sz="3219">
                <a:solidFill>
                  <a:srgbClr val="004AAD"/>
                </a:solidFill>
                <a:latin typeface="Times New Roman Bold"/>
              </a:rPr>
              <a:t>Statistical dynamical growth:</a:t>
            </a:r>
          </a:p>
          <a:p>
            <a:pPr marL="695071" lvl="1" indent="-347536" algn="just">
              <a:lnSpc>
                <a:spcPts val="5215"/>
              </a:lnSpc>
              <a:buFont typeface="Arial"/>
              <a:buChar char="•"/>
            </a:pPr>
            <a:r>
              <a:rPr lang="en-US" sz="3219">
                <a:solidFill>
                  <a:srgbClr val="000000"/>
                </a:solidFill>
                <a:latin typeface="Times New Roman"/>
              </a:rPr>
              <a:t>Considers changing parameters to adapt to evolving pandemic conditions.</a:t>
            </a:r>
          </a:p>
          <a:p>
            <a:pPr algn="just">
              <a:lnSpc>
                <a:spcPts val="8048"/>
              </a:lnSpc>
            </a:pPr>
            <a:r>
              <a:rPr lang="en-US" sz="3219">
                <a:solidFill>
                  <a:srgbClr val="004AAD"/>
                </a:solidFill>
                <a:latin typeface="Times New Roman"/>
              </a:rPr>
              <a:t>    </a:t>
            </a:r>
            <a:r>
              <a:rPr lang="en-US" sz="3219">
                <a:solidFill>
                  <a:srgbClr val="004AAD"/>
                </a:solidFill>
                <a:latin typeface="Times New Roman Bold"/>
              </a:rPr>
              <a:t>Bayesian multilevel negative binomial regression model:</a:t>
            </a:r>
          </a:p>
          <a:p>
            <a:pPr marL="695071" lvl="1" indent="-347536" algn="just">
              <a:lnSpc>
                <a:spcPts val="5215"/>
              </a:lnSpc>
              <a:buFont typeface="Arial"/>
              <a:buChar char="•"/>
            </a:pPr>
            <a:r>
              <a:rPr lang="en-US" sz="3219">
                <a:solidFill>
                  <a:srgbClr val="000000"/>
                </a:solidFill>
                <a:latin typeface="Times New Roman"/>
              </a:rPr>
              <a:t>Utilizes Bayesian methods for parameter estimation.</a:t>
            </a:r>
          </a:p>
          <a:p>
            <a:pPr algn="just">
              <a:lnSpc>
                <a:spcPts val="8048"/>
              </a:lnSpc>
            </a:pPr>
            <a:r>
              <a:rPr lang="en-US" sz="3219">
                <a:solidFill>
                  <a:srgbClr val="004AAD"/>
                </a:solidFill>
                <a:latin typeface="Times New Roman"/>
              </a:rPr>
              <a:t>    </a:t>
            </a:r>
            <a:r>
              <a:rPr lang="en-US" sz="3219">
                <a:solidFill>
                  <a:srgbClr val="004AAD"/>
                </a:solidFill>
                <a:latin typeface="Times New Roman Bold"/>
              </a:rPr>
              <a:t>SEIR combined with machine learning:</a:t>
            </a:r>
          </a:p>
          <a:p>
            <a:pPr marL="695071" lvl="1" indent="-347536" algn="just">
              <a:lnSpc>
                <a:spcPts val="5215"/>
              </a:lnSpc>
              <a:buFont typeface="Arial"/>
              <a:buChar char="•"/>
            </a:pPr>
            <a:r>
              <a:rPr lang="en-US" sz="3219">
                <a:solidFill>
                  <a:srgbClr val="000000"/>
                </a:solidFill>
                <a:latin typeface="Times New Roman"/>
              </a:rPr>
              <a:t>Enhances predictions by learning from diverse data sources.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1816692"/>
            <a:chOff x="0" y="0"/>
            <a:chExt cx="5869265" cy="478470"/>
          </a:xfrm>
        </p:grpSpPr>
        <p:sp>
          <p:nvSpPr>
            <p:cNvPr id="4" name="Freeform 4"/>
            <p:cNvSpPr/>
            <p:nvPr/>
          </p:nvSpPr>
          <p:spPr>
            <a:xfrm>
              <a:off x="0" y="0"/>
              <a:ext cx="5869265" cy="478470"/>
            </a:xfrm>
            <a:custGeom>
              <a:avLst/>
              <a:gdLst/>
              <a:ahLst/>
              <a:cxnLst/>
              <a:rect l="l" t="t" r="r" b="b"/>
              <a:pathLst>
                <a:path w="5869265" h="478470">
                  <a:moveTo>
                    <a:pt x="203200" y="0"/>
                  </a:moveTo>
                  <a:lnTo>
                    <a:pt x="5666065" y="0"/>
                  </a:lnTo>
                  <a:lnTo>
                    <a:pt x="5869265" y="478470"/>
                  </a:lnTo>
                  <a:lnTo>
                    <a:pt x="0" y="47847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5942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390507" y="2587553"/>
            <a:ext cx="10174509" cy="6339094"/>
          </a:xfrm>
          <a:custGeom>
            <a:avLst/>
            <a:gdLst/>
            <a:ahLst/>
            <a:cxnLst/>
            <a:rect l="l" t="t" r="r" b="b"/>
            <a:pathLst>
              <a:path w="10174509" h="6339094">
                <a:moveTo>
                  <a:pt x="0" y="0"/>
                </a:moveTo>
                <a:lnTo>
                  <a:pt x="10174509" y="0"/>
                </a:lnTo>
                <a:lnTo>
                  <a:pt x="10174509" y="6339094"/>
                </a:lnTo>
                <a:lnTo>
                  <a:pt x="0" y="6339094"/>
                </a:lnTo>
                <a:lnTo>
                  <a:pt x="0" y="0"/>
                </a:lnTo>
                <a:close/>
              </a:path>
            </a:pathLst>
          </a:custGeom>
          <a:blipFill>
            <a:blip r:embed="rId4"/>
            <a:stretch>
              <a:fillRect r="-135"/>
            </a:stretch>
          </a:blipFill>
          <a:ln w="19050" cap="sq">
            <a:solidFill>
              <a:srgbClr val="000000"/>
            </a:solidFill>
            <a:prstDash val="solid"/>
            <a:miter/>
          </a:ln>
        </p:spPr>
        <p:txBody>
          <a:bodyPr/>
          <a:lstStyle/>
          <a:p>
            <a:endParaRPr lang="en-US"/>
          </a:p>
        </p:txBody>
      </p:sp>
      <p:sp>
        <p:nvSpPr>
          <p:cNvPr id="10" name="TextBox 10"/>
          <p:cNvSpPr txBox="1"/>
          <p:nvPr/>
        </p:nvSpPr>
        <p:spPr>
          <a:xfrm>
            <a:off x="568801" y="470993"/>
            <a:ext cx="17118573" cy="874553"/>
          </a:xfrm>
          <a:prstGeom prst="rect">
            <a:avLst/>
          </a:prstGeom>
        </p:spPr>
        <p:txBody>
          <a:bodyPr lIns="0" tIns="0" rIns="0" bIns="0" rtlCol="0" anchor="t">
            <a:spAutoFit/>
          </a:bodyPr>
          <a:lstStyle/>
          <a:p>
            <a:pPr>
              <a:lnSpc>
                <a:spcPts val="6383"/>
              </a:lnSpc>
            </a:pPr>
            <a:r>
              <a:rPr lang="en-US" sz="4626" spc="245">
                <a:solidFill>
                  <a:srgbClr val="FFFFFF"/>
                </a:solidFill>
                <a:latin typeface="Times New Roman Bold"/>
              </a:rPr>
              <a:t>Fig. 1: Predictions for ICU Beds</a:t>
            </a:r>
          </a:p>
        </p:txBody>
      </p:sp>
      <p:sp>
        <p:nvSpPr>
          <p:cNvPr id="11" name="TextBox 11"/>
          <p:cNvSpPr txBox="1"/>
          <p:nvPr/>
        </p:nvSpPr>
        <p:spPr>
          <a:xfrm>
            <a:off x="10445581" y="6205630"/>
            <a:ext cx="7412462" cy="2646605"/>
          </a:xfrm>
          <a:prstGeom prst="rect">
            <a:avLst/>
          </a:prstGeom>
        </p:spPr>
        <p:txBody>
          <a:bodyPr lIns="0" tIns="0" rIns="0" bIns="0" rtlCol="0" anchor="t">
            <a:spAutoFit/>
          </a:bodyPr>
          <a:lstStyle/>
          <a:p>
            <a:pPr marL="484219" lvl="1" indent="-242109" algn="just">
              <a:lnSpc>
                <a:spcPts val="3498"/>
              </a:lnSpc>
              <a:buFont typeface="Arial"/>
              <a:buChar char="•"/>
            </a:pPr>
            <a:r>
              <a:rPr lang="en-US" sz="2242" spc="22">
                <a:solidFill>
                  <a:srgbClr val="000000"/>
                </a:solidFill>
                <a:latin typeface="Times New Roman"/>
              </a:rPr>
              <a:t>Shows predictions made by IHME models on March 31 for three states: California, New Jersey, and New York.</a:t>
            </a:r>
          </a:p>
          <a:p>
            <a:pPr algn="just">
              <a:lnSpc>
                <a:spcPts val="3498"/>
              </a:lnSpc>
            </a:pPr>
            <a:endParaRPr lang="en-US" sz="2242" spc="22">
              <a:solidFill>
                <a:srgbClr val="000000"/>
              </a:solidFill>
              <a:latin typeface="Times New Roman"/>
            </a:endParaRPr>
          </a:p>
          <a:p>
            <a:pPr marL="484219" lvl="1" indent="-242109" algn="just">
              <a:lnSpc>
                <a:spcPts val="3498"/>
              </a:lnSpc>
              <a:buFont typeface="Arial"/>
              <a:buChar char="•"/>
            </a:pPr>
            <a:r>
              <a:rPr lang="en-US" sz="2242" spc="22">
                <a:solidFill>
                  <a:srgbClr val="000000"/>
                </a:solidFill>
                <a:latin typeface="Times New Roman"/>
              </a:rPr>
              <a:t>Highlights the variability in model predictions, with instances of both overprediction and underprediction for different states.</a:t>
            </a:r>
          </a:p>
        </p:txBody>
      </p:sp>
      <p:sp>
        <p:nvSpPr>
          <p:cNvPr id="12" name="TextBox 12"/>
          <p:cNvSpPr txBox="1"/>
          <p:nvPr/>
        </p:nvSpPr>
        <p:spPr>
          <a:xfrm>
            <a:off x="390507" y="9195186"/>
            <a:ext cx="4399178" cy="412278"/>
          </a:xfrm>
          <a:prstGeom prst="rect">
            <a:avLst/>
          </a:prstGeom>
        </p:spPr>
        <p:txBody>
          <a:bodyPr lIns="0" tIns="0" rIns="0" bIns="0" rtlCol="0" anchor="t">
            <a:spAutoFit/>
          </a:bodyPr>
          <a:lstStyle/>
          <a:p>
            <a:pPr>
              <a:lnSpc>
                <a:spcPts val="3001"/>
              </a:lnSpc>
            </a:pPr>
            <a:r>
              <a:rPr lang="en-US" sz="2143">
                <a:solidFill>
                  <a:srgbClr val="000000"/>
                </a:solidFill>
                <a:latin typeface="Times New Roman Bold"/>
              </a:rPr>
              <a:t>Source: National Library of Medicine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61988" y="-112803"/>
            <a:ext cx="22284867" cy="1816692"/>
            <a:chOff x="0" y="0"/>
            <a:chExt cx="5869265" cy="478470"/>
          </a:xfrm>
        </p:grpSpPr>
        <p:sp>
          <p:nvSpPr>
            <p:cNvPr id="4" name="Freeform 4"/>
            <p:cNvSpPr/>
            <p:nvPr/>
          </p:nvSpPr>
          <p:spPr>
            <a:xfrm>
              <a:off x="0" y="0"/>
              <a:ext cx="5869265" cy="478470"/>
            </a:xfrm>
            <a:custGeom>
              <a:avLst/>
              <a:gdLst/>
              <a:ahLst/>
              <a:cxnLst/>
              <a:rect l="l" t="t" r="r" b="b"/>
              <a:pathLst>
                <a:path w="5869265" h="478470">
                  <a:moveTo>
                    <a:pt x="203200" y="0"/>
                  </a:moveTo>
                  <a:lnTo>
                    <a:pt x="5666065" y="0"/>
                  </a:lnTo>
                  <a:lnTo>
                    <a:pt x="5869265" y="478470"/>
                  </a:lnTo>
                  <a:lnTo>
                    <a:pt x="0" y="47847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5942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568801" y="2531852"/>
            <a:ext cx="10067032" cy="6438218"/>
          </a:xfrm>
          <a:custGeom>
            <a:avLst/>
            <a:gdLst/>
            <a:ahLst/>
            <a:cxnLst/>
            <a:rect l="l" t="t" r="r" b="b"/>
            <a:pathLst>
              <a:path w="10067032" h="6438218">
                <a:moveTo>
                  <a:pt x="0" y="0"/>
                </a:moveTo>
                <a:lnTo>
                  <a:pt x="10067032" y="0"/>
                </a:lnTo>
                <a:lnTo>
                  <a:pt x="10067032" y="6438218"/>
                </a:lnTo>
                <a:lnTo>
                  <a:pt x="0" y="6438218"/>
                </a:lnTo>
                <a:lnTo>
                  <a:pt x="0" y="0"/>
                </a:lnTo>
                <a:close/>
              </a:path>
            </a:pathLst>
          </a:custGeom>
          <a:blipFill>
            <a:blip r:embed="rId4"/>
            <a:stretch>
              <a:fillRect/>
            </a:stretch>
          </a:blipFill>
          <a:ln w="19050" cap="sq">
            <a:solidFill>
              <a:srgbClr val="000000"/>
            </a:solidFill>
            <a:prstDash val="solid"/>
            <a:miter/>
          </a:ln>
        </p:spPr>
        <p:txBody>
          <a:bodyPr/>
          <a:lstStyle/>
          <a:p>
            <a:endParaRPr lang="en-US"/>
          </a:p>
        </p:txBody>
      </p:sp>
      <p:sp>
        <p:nvSpPr>
          <p:cNvPr id="10" name="TextBox 10"/>
          <p:cNvSpPr txBox="1"/>
          <p:nvPr/>
        </p:nvSpPr>
        <p:spPr>
          <a:xfrm>
            <a:off x="568801" y="470993"/>
            <a:ext cx="17490599" cy="754566"/>
          </a:xfrm>
          <a:prstGeom prst="rect">
            <a:avLst/>
          </a:prstGeom>
        </p:spPr>
        <p:txBody>
          <a:bodyPr wrap="square" lIns="0" tIns="0" rIns="0" bIns="0" rtlCol="0" anchor="t">
            <a:spAutoFit/>
          </a:bodyPr>
          <a:lstStyle/>
          <a:p>
            <a:pPr>
              <a:lnSpc>
                <a:spcPts val="6383"/>
              </a:lnSpc>
            </a:pPr>
            <a:r>
              <a:rPr lang="en-US" sz="4626" spc="245" dirty="0">
                <a:solidFill>
                  <a:srgbClr val="FFFFFF"/>
                </a:solidFill>
                <a:latin typeface="Times New Roman Bold"/>
              </a:rPr>
              <a:t>Fig. 2: Performance of Data-Driven Models for Death Counts</a:t>
            </a:r>
          </a:p>
        </p:txBody>
      </p:sp>
      <p:sp>
        <p:nvSpPr>
          <p:cNvPr id="11" name="TextBox 11"/>
          <p:cNvSpPr txBox="1"/>
          <p:nvPr/>
        </p:nvSpPr>
        <p:spPr>
          <a:xfrm>
            <a:off x="10525651" y="5332759"/>
            <a:ext cx="7414554" cy="3467510"/>
          </a:xfrm>
          <a:prstGeom prst="rect">
            <a:avLst/>
          </a:prstGeom>
        </p:spPr>
        <p:txBody>
          <a:bodyPr lIns="0" tIns="0" rIns="0" bIns="0" rtlCol="0" anchor="t">
            <a:spAutoFit/>
          </a:bodyPr>
          <a:lstStyle/>
          <a:p>
            <a:pPr marL="492866" lvl="1" indent="-246433">
              <a:lnSpc>
                <a:spcPts val="3036"/>
              </a:lnSpc>
              <a:buFont typeface="Arial"/>
              <a:buChar char="•"/>
            </a:pPr>
            <a:r>
              <a:rPr lang="en-US" sz="2282" spc="22">
                <a:solidFill>
                  <a:srgbClr val="000000"/>
                </a:solidFill>
                <a:latin typeface="Times New Roman"/>
              </a:rPr>
              <a:t>Compares the performance of four data-driven models (IHME, YYG, UT, LANL) in predicting COVID-19 death counts by state in the USA.</a:t>
            </a:r>
          </a:p>
          <a:p>
            <a:pPr>
              <a:lnSpc>
                <a:spcPts val="3036"/>
              </a:lnSpc>
            </a:pPr>
            <a:endParaRPr lang="en-US" sz="2282" spc="22">
              <a:solidFill>
                <a:srgbClr val="000000"/>
              </a:solidFill>
              <a:latin typeface="Times New Roman"/>
            </a:endParaRPr>
          </a:p>
          <a:p>
            <a:pPr marL="492866" lvl="1" indent="-246433">
              <a:lnSpc>
                <a:spcPts val="3036"/>
              </a:lnSpc>
              <a:buFont typeface="Arial"/>
              <a:buChar char="•"/>
            </a:pPr>
            <a:r>
              <a:rPr lang="en-US" sz="2282" spc="22">
                <a:solidFill>
                  <a:srgbClr val="000000"/>
                </a:solidFill>
                <a:latin typeface="Times New Roman"/>
              </a:rPr>
              <a:t>Indicates the percentage of times each model's prediction was within 10% of the actual count. </a:t>
            </a:r>
          </a:p>
          <a:p>
            <a:pPr>
              <a:lnSpc>
                <a:spcPts val="3036"/>
              </a:lnSpc>
            </a:pPr>
            <a:endParaRPr lang="en-US" sz="2282" spc="22">
              <a:solidFill>
                <a:srgbClr val="000000"/>
              </a:solidFill>
              <a:latin typeface="Times New Roman"/>
            </a:endParaRPr>
          </a:p>
          <a:p>
            <a:pPr marL="492866" lvl="1" indent="-246433">
              <a:lnSpc>
                <a:spcPts val="3036"/>
              </a:lnSpc>
              <a:buFont typeface="Arial"/>
              <a:buChar char="•"/>
            </a:pPr>
            <a:r>
              <a:rPr lang="en-US" sz="2282" spc="22">
                <a:solidFill>
                  <a:srgbClr val="000000"/>
                </a:solidFill>
                <a:latin typeface="Times New Roman"/>
              </a:rPr>
              <a:t>All models show a low level of accuracy, with less than 20% accuracy for most states.</a:t>
            </a:r>
          </a:p>
        </p:txBody>
      </p:sp>
      <p:sp>
        <p:nvSpPr>
          <p:cNvPr id="12" name="TextBox 12"/>
          <p:cNvSpPr txBox="1"/>
          <p:nvPr/>
        </p:nvSpPr>
        <p:spPr>
          <a:xfrm>
            <a:off x="568801" y="9229322"/>
            <a:ext cx="4399178" cy="412278"/>
          </a:xfrm>
          <a:prstGeom prst="rect">
            <a:avLst/>
          </a:prstGeom>
        </p:spPr>
        <p:txBody>
          <a:bodyPr lIns="0" tIns="0" rIns="0" bIns="0" rtlCol="0" anchor="t">
            <a:spAutoFit/>
          </a:bodyPr>
          <a:lstStyle/>
          <a:p>
            <a:pPr>
              <a:lnSpc>
                <a:spcPts val="3001"/>
              </a:lnSpc>
            </a:pPr>
            <a:r>
              <a:rPr lang="en-US" sz="2143">
                <a:solidFill>
                  <a:srgbClr val="000000"/>
                </a:solidFill>
                <a:latin typeface="Times New Roman Bold"/>
              </a:rPr>
              <a:t>Source: National Library of Medicine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449" y="944418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98434" y="-506610"/>
            <a:ext cx="22284867" cy="1958126"/>
            <a:chOff x="0" y="0"/>
            <a:chExt cx="5869265" cy="515720"/>
          </a:xfrm>
        </p:grpSpPr>
        <p:sp>
          <p:nvSpPr>
            <p:cNvPr id="4" name="Freeform 4"/>
            <p:cNvSpPr/>
            <p:nvPr/>
          </p:nvSpPr>
          <p:spPr>
            <a:xfrm>
              <a:off x="0" y="0"/>
              <a:ext cx="5869265" cy="515720"/>
            </a:xfrm>
            <a:custGeom>
              <a:avLst/>
              <a:gdLst/>
              <a:ahLst/>
              <a:cxnLst/>
              <a:rect l="l" t="t" r="r" b="b"/>
              <a:pathLst>
                <a:path w="5869265" h="515720">
                  <a:moveTo>
                    <a:pt x="203200" y="0"/>
                  </a:moveTo>
                  <a:lnTo>
                    <a:pt x="5666065" y="0"/>
                  </a:lnTo>
                  <a:lnTo>
                    <a:pt x="5869265" y="515720"/>
                  </a:lnTo>
                  <a:lnTo>
                    <a:pt x="0" y="515720"/>
                  </a:lnTo>
                  <a:lnTo>
                    <a:pt x="203200" y="0"/>
                  </a:lnTo>
                  <a:close/>
                </a:path>
              </a:pathLst>
            </a:custGeom>
            <a:solidFill>
              <a:srgbClr val="015892"/>
            </a:solidFill>
          </p:spPr>
          <p:txBody>
            <a:bodyPr/>
            <a:lstStyle/>
            <a:p>
              <a:endParaRPr lang="en-US"/>
            </a:p>
          </p:txBody>
        </p:sp>
        <p:sp>
          <p:nvSpPr>
            <p:cNvPr id="5" name="TextBox 5"/>
            <p:cNvSpPr txBox="1"/>
            <p:nvPr/>
          </p:nvSpPr>
          <p:spPr>
            <a:xfrm>
              <a:off x="127000" y="19050"/>
              <a:ext cx="5615265" cy="496670"/>
            </a:xfrm>
            <a:prstGeom prst="rect">
              <a:avLst/>
            </a:prstGeom>
          </p:spPr>
          <p:txBody>
            <a:bodyPr lIns="50800" tIns="50800" rIns="50800" bIns="50800" rtlCol="0" anchor="ctr"/>
            <a:lstStyle/>
            <a:p>
              <a:pPr algn="ctr">
                <a:lnSpc>
                  <a:spcPts val="2225"/>
                </a:lnSpc>
              </a:pPr>
              <a:endParaRPr/>
            </a:p>
          </p:txBody>
        </p:sp>
      </p:grpSp>
      <p:grpSp>
        <p:nvGrpSpPr>
          <p:cNvPr id="6" name="Group 6"/>
          <p:cNvGrpSpPr/>
          <p:nvPr/>
        </p:nvGrpSpPr>
        <p:grpSpPr>
          <a:xfrm>
            <a:off x="-202342" y="9986576"/>
            <a:ext cx="18692683" cy="657997"/>
            <a:chOff x="0" y="0"/>
            <a:chExt cx="4923176" cy="173300"/>
          </a:xfrm>
        </p:grpSpPr>
        <p:sp>
          <p:nvSpPr>
            <p:cNvPr id="7" name="Freeform 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solidFill>
              <a:srgbClr val="015892"/>
            </a:solidFill>
          </p:spPr>
          <p:txBody>
            <a:bodyPr/>
            <a:lstStyle/>
            <a:p>
              <a:endParaRPr lang="en-US"/>
            </a:p>
          </p:txBody>
        </p:sp>
        <p:sp>
          <p:nvSpPr>
            <p:cNvPr id="8" name="TextBox 8"/>
            <p:cNvSpPr txBox="1"/>
            <p:nvPr/>
          </p:nvSpPr>
          <p:spPr>
            <a:xfrm>
              <a:off x="0" y="19050"/>
              <a:ext cx="4923176" cy="154250"/>
            </a:xfrm>
            <a:prstGeom prst="rect">
              <a:avLst/>
            </a:prstGeom>
          </p:spPr>
          <p:txBody>
            <a:bodyPr lIns="50800" tIns="50800" rIns="50800" bIns="50800" rtlCol="0" anchor="ctr"/>
            <a:lstStyle/>
            <a:p>
              <a:pPr algn="ctr">
                <a:lnSpc>
                  <a:spcPts val="2225"/>
                </a:lnSpc>
              </a:pPr>
              <a:endParaRPr/>
            </a:p>
          </p:txBody>
        </p:sp>
      </p:grpSp>
      <p:sp>
        <p:nvSpPr>
          <p:cNvPr id="9" name="Freeform 9"/>
          <p:cNvSpPr/>
          <p:nvPr/>
        </p:nvSpPr>
        <p:spPr>
          <a:xfrm>
            <a:off x="433035" y="2387825"/>
            <a:ext cx="10285123" cy="6617868"/>
          </a:xfrm>
          <a:custGeom>
            <a:avLst/>
            <a:gdLst/>
            <a:ahLst/>
            <a:cxnLst/>
            <a:rect l="l" t="t" r="r" b="b"/>
            <a:pathLst>
              <a:path w="10285123" h="6617868">
                <a:moveTo>
                  <a:pt x="0" y="0"/>
                </a:moveTo>
                <a:lnTo>
                  <a:pt x="10285124" y="0"/>
                </a:lnTo>
                <a:lnTo>
                  <a:pt x="10285124" y="6617868"/>
                </a:lnTo>
                <a:lnTo>
                  <a:pt x="0" y="6617868"/>
                </a:lnTo>
                <a:lnTo>
                  <a:pt x="0" y="0"/>
                </a:lnTo>
                <a:close/>
              </a:path>
            </a:pathLst>
          </a:custGeom>
          <a:blipFill>
            <a:blip r:embed="rId4"/>
            <a:stretch>
              <a:fillRect r="-1845"/>
            </a:stretch>
          </a:blipFill>
          <a:ln w="19050" cap="sq">
            <a:solidFill>
              <a:srgbClr val="000000"/>
            </a:solidFill>
            <a:prstDash val="solid"/>
            <a:miter/>
          </a:ln>
        </p:spPr>
        <p:txBody>
          <a:bodyPr/>
          <a:lstStyle/>
          <a:p>
            <a:endParaRPr lang="en-US"/>
          </a:p>
        </p:txBody>
      </p:sp>
      <p:sp>
        <p:nvSpPr>
          <p:cNvPr id="10" name="TextBox 10"/>
          <p:cNvSpPr txBox="1"/>
          <p:nvPr/>
        </p:nvSpPr>
        <p:spPr>
          <a:xfrm>
            <a:off x="433034" y="154381"/>
            <a:ext cx="17706221" cy="755913"/>
          </a:xfrm>
          <a:prstGeom prst="rect">
            <a:avLst/>
          </a:prstGeom>
        </p:spPr>
        <p:txBody>
          <a:bodyPr wrap="square" lIns="0" tIns="0" rIns="0" bIns="0" rtlCol="0" anchor="t">
            <a:spAutoFit/>
          </a:bodyPr>
          <a:lstStyle/>
          <a:p>
            <a:pPr algn="ctr">
              <a:lnSpc>
                <a:spcPts val="6444"/>
              </a:lnSpc>
            </a:pPr>
            <a:r>
              <a:rPr lang="en-US" sz="4669" spc="247" dirty="0">
                <a:solidFill>
                  <a:srgbClr val="FFFFFF"/>
                </a:solidFill>
                <a:latin typeface="Times New Roman Bold"/>
              </a:rPr>
              <a:t>Fig. 3: Performance of Models in Uncertainty Quantification</a:t>
            </a:r>
          </a:p>
        </p:txBody>
      </p:sp>
      <p:sp>
        <p:nvSpPr>
          <p:cNvPr id="11" name="TextBox 11"/>
          <p:cNvSpPr txBox="1"/>
          <p:nvPr/>
        </p:nvSpPr>
        <p:spPr>
          <a:xfrm>
            <a:off x="10718159" y="5314602"/>
            <a:ext cx="7421097" cy="3943698"/>
          </a:xfrm>
          <a:prstGeom prst="rect">
            <a:avLst/>
          </a:prstGeom>
        </p:spPr>
        <p:txBody>
          <a:bodyPr lIns="0" tIns="0" rIns="0" bIns="0" rtlCol="0" anchor="t">
            <a:spAutoFit/>
          </a:bodyPr>
          <a:lstStyle/>
          <a:p>
            <a:pPr>
              <a:lnSpc>
                <a:spcPts val="3130"/>
              </a:lnSpc>
            </a:pPr>
            <a:endParaRPr/>
          </a:p>
          <a:p>
            <a:pPr marL="482817" lvl="1" indent="-241408">
              <a:lnSpc>
                <a:spcPts val="3130"/>
              </a:lnSpc>
              <a:buFont typeface="Arial"/>
              <a:buChar char="•"/>
            </a:pPr>
            <a:r>
              <a:rPr lang="en-US" sz="2236">
                <a:solidFill>
                  <a:srgbClr val="000000"/>
                </a:solidFill>
                <a:latin typeface="Times New Roman"/>
              </a:rPr>
              <a:t>Evaluates the performance of the same models in terms of uncertainty quantification.</a:t>
            </a:r>
          </a:p>
          <a:p>
            <a:pPr>
              <a:lnSpc>
                <a:spcPts val="3130"/>
              </a:lnSpc>
            </a:pPr>
            <a:endParaRPr lang="en-US" sz="2236">
              <a:solidFill>
                <a:srgbClr val="000000"/>
              </a:solidFill>
              <a:latin typeface="Times New Roman"/>
            </a:endParaRPr>
          </a:p>
          <a:p>
            <a:pPr marL="482817" lvl="1" indent="-241408">
              <a:lnSpc>
                <a:spcPts val="3130"/>
              </a:lnSpc>
              <a:buFont typeface="Arial"/>
              <a:buChar char="•"/>
            </a:pPr>
            <a:r>
              <a:rPr lang="en-US" sz="2236">
                <a:solidFill>
                  <a:srgbClr val="000000"/>
                </a:solidFill>
                <a:latin typeface="Times New Roman"/>
              </a:rPr>
              <a:t>Examines whether the models' assessment of uncertainty aligns with the actual outcomes. </a:t>
            </a:r>
          </a:p>
          <a:p>
            <a:pPr>
              <a:lnSpc>
                <a:spcPts val="3130"/>
              </a:lnSpc>
            </a:pPr>
            <a:endParaRPr lang="en-US" sz="2236">
              <a:solidFill>
                <a:srgbClr val="000000"/>
              </a:solidFill>
              <a:latin typeface="Times New Roman"/>
            </a:endParaRPr>
          </a:p>
          <a:p>
            <a:pPr marL="482817" lvl="1" indent="-241408">
              <a:lnSpc>
                <a:spcPts val="3130"/>
              </a:lnSpc>
              <a:buFont typeface="Arial"/>
              <a:buChar char="•"/>
            </a:pPr>
            <a:r>
              <a:rPr lang="en-US" sz="2236">
                <a:solidFill>
                  <a:srgbClr val="000000"/>
                </a:solidFill>
                <a:latin typeface="Times New Roman"/>
              </a:rPr>
              <a:t>Only the UT model approaches an accurate level of uncertainty quantification.</a:t>
            </a:r>
          </a:p>
          <a:p>
            <a:pPr>
              <a:lnSpc>
                <a:spcPts val="3130"/>
              </a:lnSpc>
            </a:pPr>
            <a:endParaRPr lang="en-US" sz="2236">
              <a:solidFill>
                <a:srgbClr val="000000"/>
              </a:solidFill>
              <a:latin typeface="Times New Roman"/>
            </a:endParaRPr>
          </a:p>
        </p:txBody>
      </p:sp>
      <p:sp>
        <p:nvSpPr>
          <p:cNvPr id="12" name="TextBox 12"/>
          <p:cNvSpPr txBox="1"/>
          <p:nvPr/>
        </p:nvSpPr>
        <p:spPr>
          <a:xfrm>
            <a:off x="433035" y="9195186"/>
            <a:ext cx="4399178" cy="412278"/>
          </a:xfrm>
          <a:prstGeom prst="rect">
            <a:avLst/>
          </a:prstGeom>
        </p:spPr>
        <p:txBody>
          <a:bodyPr lIns="0" tIns="0" rIns="0" bIns="0" rtlCol="0" anchor="t">
            <a:spAutoFit/>
          </a:bodyPr>
          <a:lstStyle/>
          <a:p>
            <a:pPr>
              <a:lnSpc>
                <a:spcPts val="3001"/>
              </a:lnSpc>
            </a:pPr>
            <a:r>
              <a:rPr lang="en-US" sz="2143">
                <a:solidFill>
                  <a:srgbClr val="000000"/>
                </a:solidFill>
                <a:latin typeface="Times New Roman Bold"/>
              </a:rPr>
              <a:t>Source: National Library of Medicine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2982</Words>
  <Application>Microsoft Office PowerPoint</Application>
  <PresentationFormat>Custom</PresentationFormat>
  <Paragraphs>286</Paragraphs>
  <Slides>22</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Times New Roman Bold Italics</vt:lpstr>
      <vt:lpstr>Poppins</vt:lpstr>
      <vt:lpstr>Times New Roman Semi-Bold</vt:lpstr>
      <vt:lpstr>Arial</vt:lpstr>
      <vt:lpstr>Open Sauce</vt:lpstr>
      <vt:lpstr>Times New Roman Bold</vt:lpstr>
      <vt:lpstr>Alfa Slab One</vt:lpstr>
      <vt:lpstr>Open Sauce Semi-Bold</vt:lpstr>
      <vt:lpstr>DM Sans Bold</vt:lpstr>
      <vt:lpstr>Times New Roman</vt:lpstr>
      <vt:lpstr>Calibri</vt:lpstr>
      <vt:lpstr>Kollektif</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ECON4490 SEMINAR</dc:title>
  <cp:lastModifiedBy>Sethulakshmi Kumbalathuparambil Sajeev</cp:lastModifiedBy>
  <cp:revision>2</cp:revision>
  <dcterms:created xsi:type="dcterms:W3CDTF">2006-08-16T00:00:00Z</dcterms:created>
  <dcterms:modified xsi:type="dcterms:W3CDTF">2023-11-30T12:31:31Z</dcterms:modified>
  <dc:identifier>DAF1cK3rLBE</dc:identifier>
</cp:coreProperties>
</file>